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7" r:id="rId9"/>
    <p:sldId id="268" r:id="rId10"/>
    <p:sldId id="269" r:id="rId11"/>
    <p:sldId id="270" r:id="rId12"/>
    <p:sldId id="271" r:id="rId13"/>
    <p:sldId id="272" r:id="rId14"/>
    <p:sldId id="273" r:id="rId15"/>
    <p:sldId id="274" r:id="rId16"/>
    <p:sldId id="275" r:id="rId17"/>
    <p:sldId id="282" r:id="rId18"/>
    <p:sldId id="276" r:id="rId19"/>
    <p:sldId id="277" r:id="rId20"/>
    <p:sldId id="281" r:id="rId21"/>
    <p:sldId id="278" r:id="rId22"/>
    <p:sldId id="279" r:id="rId23"/>
    <p:sldId id="280" r:id="rId24"/>
    <p:sldId id="283" r:id="rId25"/>
    <p:sldId id="284" r:id="rId26"/>
    <p:sldId id="285" r:id="rId27"/>
    <p:sldId id="286" r:id="rId28"/>
    <p:sldId id="287" r:id="rId29"/>
    <p:sldId id="288" r:id="rId30"/>
    <p:sldId id="289" r:id="rId31"/>
    <p:sldId id="290" r:id="rId32"/>
    <p:sldId id="291" r:id="rId33"/>
    <p:sldId id="292" r:id="rId34"/>
    <p:sldId id="297" r:id="rId35"/>
    <p:sldId id="293" r:id="rId36"/>
    <p:sldId id="294" r:id="rId37"/>
    <p:sldId id="295" r:id="rId38"/>
    <p:sldId id="296" r:id="rId39"/>
    <p:sldId id="298" r:id="rId40"/>
    <p:sldId id="299" r:id="rId41"/>
    <p:sldId id="300" r:id="rId42"/>
    <p:sldId id="263" r:id="rId43"/>
    <p:sldId id="264" r:id="rId44"/>
  </p:sldIdLst>
  <p:sldSz cx="9144000" cy="5715000" type="screen16x10"/>
  <p:notesSz cx="9144000" cy="6858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1" d="100"/>
          <a:sy n="91" d="100"/>
        </p:scale>
        <p:origin x="1138" y="67"/>
      </p:cViewPr>
      <p:guideLst>
        <p:guide orient="horz" pos="180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1775355"/>
            <a:ext cx="7772400" cy="1225021"/>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71E39320-27A2-4DA0-9E6B-FD23A09B5A9F}" type="datetimeFigureOut">
              <a:rPr lang="ru-RU" smtClean="0"/>
              <a:t>17.10.2022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1BC3EAF6-8648-47ED-B2D0-19134DFF630B}" type="slidenum">
              <a:rPr lang="ru-RU" smtClean="0"/>
              <a:t>‹#›</a:t>
            </a:fld>
            <a:endParaRPr lang="ru-RU"/>
          </a:p>
        </p:txBody>
      </p:sp>
    </p:spTree>
    <p:extLst>
      <p:ext uri="{BB962C8B-B14F-4D97-AF65-F5344CB8AC3E}">
        <p14:creationId xmlns:p14="http://schemas.microsoft.com/office/powerpoint/2010/main" val="1428036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71E39320-27A2-4DA0-9E6B-FD23A09B5A9F}" type="datetimeFigureOut">
              <a:rPr lang="ru-RU" smtClean="0"/>
              <a:t>17.10.2022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1BC3EAF6-8648-47ED-B2D0-19134DFF630B}" type="slidenum">
              <a:rPr lang="ru-RU" smtClean="0"/>
              <a:t>‹#›</a:t>
            </a:fld>
            <a:endParaRPr lang="ru-RU"/>
          </a:p>
        </p:txBody>
      </p:sp>
    </p:spTree>
    <p:extLst>
      <p:ext uri="{BB962C8B-B14F-4D97-AF65-F5344CB8AC3E}">
        <p14:creationId xmlns:p14="http://schemas.microsoft.com/office/powerpoint/2010/main" val="2418020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28865"/>
            <a:ext cx="2057400" cy="4876271"/>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28865"/>
            <a:ext cx="6019800" cy="4876271"/>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71E39320-27A2-4DA0-9E6B-FD23A09B5A9F}" type="datetimeFigureOut">
              <a:rPr lang="ru-RU" smtClean="0"/>
              <a:t>17.10.2022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1BC3EAF6-8648-47ED-B2D0-19134DFF630B}" type="slidenum">
              <a:rPr lang="ru-RU" smtClean="0"/>
              <a:t>‹#›</a:t>
            </a:fld>
            <a:endParaRPr lang="ru-RU"/>
          </a:p>
        </p:txBody>
      </p:sp>
    </p:spTree>
    <p:extLst>
      <p:ext uri="{BB962C8B-B14F-4D97-AF65-F5344CB8AC3E}">
        <p14:creationId xmlns:p14="http://schemas.microsoft.com/office/powerpoint/2010/main" val="691942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71E39320-27A2-4DA0-9E6B-FD23A09B5A9F}" type="datetimeFigureOut">
              <a:rPr lang="ru-RU" smtClean="0"/>
              <a:t>17.10.2022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1BC3EAF6-8648-47ED-B2D0-19134DFF630B}" type="slidenum">
              <a:rPr lang="ru-RU" smtClean="0"/>
              <a:t>‹#›</a:t>
            </a:fld>
            <a:endParaRPr lang="ru-RU"/>
          </a:p>
        </p:txBody>
      </p:sp>
    </p:spTree>
    <p:extLst>
      <p:ext uri="{BB962C8B-B14F-4D97-AF65-F5344CB8AC3E}">
        <p14:creationId xmlns:p14="http://schemas.microsoft.com/office/powerpoint/2010/main" val="2538455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3672417"/>
            <a:ext cx="7772400" cy="1135063"/>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71E39320-27A2-4DA0-9E6B-FD23A09B5A9F}" type="datetimeFigureOut">
              <a:rPr lang="ru-RU" smtClean="0"/>
              <a:t>17.10.2022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1BC3EAF6-8648-47ED-B2D0-19134DFF630B}" type="slidenum">
              <a:rPr lang="ru-RU" smtClean="0"/>
              <a:t>‹#›</a:t>
            </a:fld>
            <a:endParaRPr lang="ru-RU"/>
          </a:p>
        </p:txBody>
      </p:sp>
    </p:spTree>
    <p:extLst>
      <p:ext uri="{BB962C8B-B14F-4D97-AF65-F5344CB8AC3E}">
        <p14:creationId xmlns:p14="http://schemas.microsoft.com/office/powerpoint/2010/main" val="1696217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71E39320-27A2-4DA0-9E6B-FD23A09B5A9F}" type="datetimeFigureOut">
              <a:rPr lang="ru-RU" smtClean="0"/>
              <a:t>17.10.2022</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1BC3EAF6-8648-47ED-B2D0-19134DFF630B}" type="slidenum">
              <a:rPr lang="ru-RU" smtClean="0"/>
              <a:t>‹#›</a:t>
            </a:fld>
            <a:endParaRPr lang="ru-RU"/>
          </a:p>
        </p:txBody>
      </p:sp>
    </p:spTree>
    <p:extLst>
      <p:ext uri="{BB962C8B-B14F-4D97-AF65-F5344CB8AC3E}">
        <p14:creationId xmlns:p14="http://schemas.microsoft.com/office/powerpoint/2010/main" val="662337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279261"/>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6" y="1279261"/>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4645026"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71E39320-27A2-4DA0-9E6B-FD23A09B5A9F}" type="datetimeFigureOut">
              <a:rPr lang="ru-RU" smtClean="0"/>
              <a:t>17.10.2022</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1BC3EAF6-8648-47ED-B2D0-19134DFF630B}" type="slidenum">
              <a:rPr lang="ru-RU" smtClean="0"/>
              <a:t>‹#›</a:t>
            </a:fld>
            <a:endParaRPr lang="ru-RU"/>
          </a:p>
        </p:txBody>
      </p:sp>
    </p:spTree>
    <p:extLst>
      <p:ext uri="{BB962C8B-B14F-4D97-AF65-F5344CB8AC3E}">
        <p14:creationId xmlns:p14="http://schemas.microsoft.com/office/powerpoint/2010/main" val="3677745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71E39320-27A2-4DA0-9E6B-FD23A09B5A9F}" type="datetimeFigureOut">
              <a:rPr lang="ru-RU" smtClean="0"/>
              <a:t>17.10.2022</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1BC3EAF6-8648-47ED-B2D0-19134DFF630B}" type="slidenum">
              <a:rPr lang="ru-RU" smtClean="0"/>
              <a:t>‹#›</a:t>
            </a:fld>
            <a:endParaRPr lang="ru-RU"/>
          </a:p>
        </p:txBody>
      </p:sp>
    </p:spTree>
    <p:extLst>
      <p:ext uri="{BB962C8B-B14F-4D97-AF65-F5344CB8AC3E}">
        <p14:creationId xmlns:p14="http://schemas.microsoft.com/office/powerpoint/2010/main" val="2726238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71E39320-27A2-4DA0-9E6B-FD23A09B5A9F}" type="datetimeFigureOut">
              <a:rPr lang="ru-RU" smtClean="0"/>
              <a:t>17.10.2022</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1BC3EAF6-8648-47ED-B2D0-19134DFF630B}" type="slidenum">
              <a:rPr lang="ru-RU" smtClean="0"/>
              <a:t>‹#›</a:t>
            </a:fld>
            <a:endParaRPr lang="ru-RU"/>
          </a:p>
        </p:txBody>
      </p:sp>
    </p:spTree>
    <p:extLst>
      <p:ext uri="{BB962C8B-B14F-4D97-AF65-F5344CB8AC3E}">
        <p14:creationId xmlns:p14="http://schemas.microsoft.com/office/powerpoint/2010/main" val="3339634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1" y="227542"/>
            <a:ext cx="3008313" cy="968375"/>
          </a:xfrm>
        </p:spPr>
        <p:txBody>
          <a:bodyPr anchor="b"/>
          <a:lstStyle>
            <a:lvl1pPr algn="l">
              <a:defRPr sz="2000" b="1"/>
            </a:lvl1pPr>
          </a:lstStyle>
          <a:p>
            <a:r>
              <a:rPr lang="ru-RU" smtClean="0"/>
              <a:t>Образец заголовка</a:t>
            </a:r>
            <a:endParaRPr lang="ru-RU"/>
          </a:p>
        </p:txBody>
      </p:sp>
      <p:sp>
        <p:nvSpPr>
          <p:cNvPr id="3" name="Объект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1" y="1195917"/>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71E39320-27A2-4DA0-9E6B-FD23A09B5A9F}" type="datetimeFigureOut">
              <a:rPr lang="ru-RU" smtClean="0"/>
              <a:t>17.10.2022</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1BC3EAF6-8648-47ED-B2D0-19134DFF630B}" type="slidenum">
              <a:rPr lang="ru-RU" smtClean="0"/>
              <a:t>‹#›</a:t>
            </a:fld>
            <a:endParaRPr lang="ru-RU"/>
          </a:p>
        </p:txBody>
      </p:sp>
    </p:spTree>
    <p:extLst>
      <p:ext uri="{BB962C8B-B14F-4D97-AF65-F5344CB8AC3E}">
        <p14:creationId xmlns:p14="http://schemas.microsoft.com/office/powerpoint/2010/main" val="2815573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000500"/>
            <a:ext cx="5486400" cy="472282"/>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71E39320-27A2-4DA0-9E6B-FD23A09B5A9F}" type="datetimeFigureOut">
              <a:rPr lang="ru-RU" smtClean="0"/>
              <a:t>17.10.2022</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1BC3EAF6-8648-47ED-B2D0-19134DFF630B}" type="slidenum">
              <a:rPr lang="ru-RU" smtClean="0"/>
              <a:t>‹#›</a:t>
            </a:fld>
            <a:endParaRPr lang="ru-RU"/>
          </a:p>
        </p:txBody>
      </p:sp>
    </p:spTree>
    <p:extLst>
      <p:ext uri="{BB962C8B-B14F-4D97-AF65-F5344CB8AC3E}">
        <p14:creationId xmlns:p14="http://schemas.microsoft.com/office/powerpoint/2010/main" val="1683037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457200" y="5296959"/>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71E39320-27A2-4DA0-9E6B-FD23A09B5A9F}" type="datetimeFigureOut">
              <a:rPr lang="ru-RU" smtClean="0"/>
              <a:t>17.10.2022</a:t>
            </a:fld>
            <a:endParaRPr lang="ru-RU"/>
          </a:p>
        </p:txBody>
      </p:sp>
      <p:sp>
        <p:nvSpPr>
          <p:cNvPr id="5" name="Нижний колонтитул 4"/>
          <p:cNvSpPr>
            <a:spLocks noGrp="1"/>
          </p:cNvSpPr>
          <p:nvPr>
            <p:ph type="ftr" sz="quarter" idx="3"/>
          </p:nvPr>
        </p:nvSpPr>
        <p:spPr>
          <a:xfrm>
            <a:off x="3124200" y="5296959"/>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6553200" y="5296959"/>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1BC3EAF6-8648-47ED-B2D0-19134DFF630B}" type="slidenum">
              <a:rPr lang="ru-RU" smtClean="0"/>
              <a:t>‹#›</a:t>
            </a:fld>
            <a:endParaRPr lang="ru-RU"/>
          </a:p>
        </p:txBody>
      </p:sp>
    </p:spTree>
    <p:extLst>
      <p:ext uri="{BB962C8B-B14F-4D97-AF65-F5344CB8AC3E}">
        <p14:creationId xmlns:p14="http://schemas.microsoft.com/office/powerpoint/2010/main" val="26008352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107504" y="-11749"/>
            <a:ext cx="8928992" cy="1141146"/>
          </a:xfrm>
          <a:prstGeom prst="rect">
            <a:avLst/>
          </a:prstGeom>
        </p:spPr>
        <p:txBody>
          <a:bodyPr wrap="square">
            <a:spAutoFit/>
          </a:bodyPr>
          <a:lstStyle/>
          <a:p>
            <a:pPr indent="450215" algn="ctr">
              <a:lnSpc>
                <a:spcPct val="150000"/>
              </a:lnSpc>
              <a:spcAft>
                <a:spcPts val="0"/>
              </a:spcAft>
            </a:pPr>
            <a:r>
              <a:rPr lang="ru-RU" sz="2400" b="1" dirty="0" smtClean="0">
                <a:effectLst/>
                <a:latin typeface="Times New Roman"/>
                <a:ea typeface="Calibri"/>
                <a:cs typeface="Times New Roman"/>
              </a:rPr>
              <a:t>Теоретические основы безопасности производственной деятельности</a:t>
            </a:r>
            <a:endParaRPr lang="ru-RU" sz="2400" dirty="0">
              <a:ea typeface="Calibri"/>
              <a:cs typeface="Times New Roman"/>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477"/>
          <a:stretch/>
        </p:blipFill>
        <p:spPr bwMode="auto">
          <a:xfrm>
            <a:off x="323528" y="1417339"/>
            <a:ext cx="8496944" cy="4269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75227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626" b="20973"/>
          <a:stretch/>
        </p:blipFill>
        <p:spPr bwMode="auto">
          <a:xfrm>
            <a:off x="179512" y="121196"/>
            <a:ext cx="8784976" cy="5400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62671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0"/>
            <a:ext cx="8928992" cy="1754326"/>
          </a:xfrm>
          <a:prstGeom prst="rect">
            <a:avLst/>
          </a:prstGeom>
        </p:spPr>
        <p:txBody>
          <a:bodyPr wrap="square">
            <a:spAutoFit/>
          </a:bodyPr>
          <a:lstStyle/>
          <a:p>
            <a:pPr indent="450215" algn="just">
              <a:spcAft>
                <a:spcPts val="0"/>
              </a:spcAft>
            </a:pPr>
            <a:r>
              <a:rPr lang="ru-RU" b="1" dirty="0" smtClean="0">
                <a:effectLst/>
                <a:latin typeface="Times New Roman"/>
                <a:ea typeface="Calibri"/>
                <a:cs typeface="Times New Roman"/>
              </a:rPr>
              <a:t>Зона оптимума</a:t>
            </a:r>
            <a:r>
              <a:rPr lang="ru-RU" dirty="0" smtClean="0">
                <a:effectLst/>
                <a:latin typeface="Times New Roman"/>
                <a:ea typeface="Calibri"/>
                <a:cs typeface="Times New Roman"/>
              </a:rPr>
              <a:t> с точкой комфорта (точка максимума жизненного потенциала) и зоны допустимых значений фактора воздействия являются областью нормальной жизнедеятельности, а зоны с большими отклонениями фактора от оптимума называются зонами угнетения. Пределы толерантности по фактору воздействия совпадают со значениями минимума и максимума фактора, за пределами которых существование организма невозможно (это − зона гибели).</a:t>
            </a:r>
            <a:endParaRPr lang="ru-RU" sz="1400" dirty="0">
              <a:ea typeface="Calibri"/>
              <a:cs typeface="Times New Roman"/>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754326"/>
            <a:ext cx="8640960" cy="3805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08891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0"/>
            <a:ext cx="8928992" cy="5632311"/>
          </a:xfrm>
          <a:prstGeom prst="rect">
            <a:avLst/>
          </a:prstGeom>
        </p:spPr>
        <p:txBody>
          <a:bodyPr wrap="square">
            <a:spAutoFit/>
          </a:bodyPr>
          <a:lstStyle/>
          <a:p>
            <a:pPr indent="450215" algn="ctr">
              <a:spcAft>
                <a:spcPts val="0"/>
              </a:spcAft>
            </a:pPr>
            <a:r>
              <a:rPr lang="ru-RU" b="1" dirty="0" smtClean="0">
                <a:effectLst/>
                <a:latin typeface="Times New Roman"/>
                <a:ea typeface="Calibri"/>
                <a:cs typeface="Times New Roman"/>
              </a:rPr>
              <a:t>1.4. Формы деятельности и энергетические затраты</a:t>
            </a:r>
            <a:endParaRPr lang="ru-RU" sz="1400" dirty="0">
              <a:ea typeface="Calibri"/>
              <a:cs typeface="Times New Roman"/>
            </a:endParaRPr>
          </a:p>
          <a:p>
            <a:pPr indent="450215" algn="just">
              <a:spcAft>
                <a:spcPts val="0"/>
              </a:spcAft>
            </a:pPr>
            <a:r>
              <a:rPr lang="ru-RU" dirty="0" smtClean="0">
                <a:effectLst/>
                <a:latin typeface="Times New Roman"/>
                <a:ea typeface="Calibri"/>
                <a:cs typeface="Times New Roman"/>
              </a:rPr>
              <a:t>Деятельность человека связана с энергетическими затратами, которые зависят от интенсивности мышечной работы, рабочей позы тела, информационной насыщенности труда, эмоционального напряжения, температуры, влажности, скорости движения воздуха и других факторов. </a:t>
            </a:r>
            <a:endParaRPr lang="ru-RU" sz="1400" dirty="0">
              <a:ea typeface="Calibri"/>
              <a:cs typeface="Times New Roman"/>
            </a:endParaRPr>
          </a:p>
          <a:p>
            <a:pPr indent="450215" algn="just">
              <a:spcAft>
                <a:spcPts val="0"/>
              </a:spcAft>
            </a:pPr>
            <a:r>
              <a:rPr lang="ru-RU" dirty="0" smtClean="0">
                <a:effectLst/>
                <a:latin typeface="Times New Roman"/>
                <a:ea typeface="Calibri"/>
                <a:cs typeface="Times New Roman"/>
              </a:rPr>
              <a:t>За счет работы мышц тела в положении сидя затраты энергии превышают уровень основного обмена на 5…10 %, в положении стоя уже на 10…15 %, а вынужденная неудобная поза приводит к увеличению на 40…50 %. </a:t>
            </a:r>
            <a:endParaRPr lang="ru-RU" sz="1400" dirty="0">
              <a:ea typeface="Calibri"/>
              <a:cs typeface="Times New Roman"/>
            </a:endParaRPr>
          </a:p>
          <a:p>
            <a:pPr indent="450215" algn="just">
              <a:spcAft>
                <a:spcPts val="0"/>
              </a:spcAft>
            </a:pPr>
            <a:r>
              <a:rPr lang="ru-RU" dirty="0" smtClean="0">
                <a:effectLst/>
                <a:latin typeface="Times New Roman"/>
                <a:ea typeface="Calibri"/>
                <a:cs typeface="Times New Roman"/>
              </a:rPr>
              <a:t>Разные формы деятельности человека имеют разные гигиенические нормативы суточных </a:t>
            </a:r>
            <a:r>
              <a:rPr lang="ru-RU" dirty="0" err="1" smtClean="0">
                <a:effectLst/>
                <a:latin typeface="Times New Roman"/>
                <a:ea typeface="Calibri"/>
                <a:cs typeface="Times New Roman"/>
              </a:rPr>
              <a:t>энергозатрат</a:t>
            </a:r>
            <a:r>
              <a:rPr lang="ru-RU" dirty="0" smtClean="0">
                <a:effectLst/>
                <a:latin typeface="Times New Roman"/>
                <a:ea typeface="Calibri"/>
                <a:cs typeface="Times New Roman"/>
              </a:rPr>
              <a:t>. По </a:t>
            </a:r>
            <a:r>
              <a:rPr lang="ru-RU" dirty="0" err="1" smtClean="0">
                <a:effectLst/>
                <a:latin typeface="Times New Roman"/>
                <a:ea typeface="Calibri"/>
                <a:cs typeface="Times New Roman"/>
              </a:rPr>
              <a:t>энергозатратам</a:t>
            </a:r>
            <a:r>
              <a:rPr lang="ru-RU" dirty="0" smtClean="0">
                <a:effectLst/>
                <a:latin typeface="Times New Roman"/>
                <a:ea typeface="Calibri"/>
                <a:cs typeface="Times New Roman"/>
              </a:rPr>
              <a:t> выделяют такие группы: </a:t>
            </a:r>
            <a:endParaRPr lang="ru-RU" sz="1400" dirty="0">
              <a:ea typeface="Calibri"/>
              <a:cs typeface="Times New Roman"/>
            </a:endParaRPr>
          </a:p>
          <a:p>
            <a:pPr indent="450215" algn="just">
              <a:spcAft>
                <a:spcPts val="0"/>
              </a:spcAft>
            </a:pPr>
            <a:r>
              <a:rPr lang="ru-RU" b="1" dirty="0" smtClean="0">
                <a:effectLst/>
                <a:latin typeface="Times New Roman"/>
                <a:ea typeface="Calibri"/>
                <a:cs typeface="Times New Roman"/>
              </a:rPr>
              <a:t>Работники умственного труда</a:t>
            </a:r>
            <a:r>
              <a:rPr lang="ru-RU" dirty="0" smtClean="0">
                <a:effectLst/>
                <a:latin typeface="Times New Roman"/>
                <a:ea typeface="Calibri"/>
                <a:cs typeface="Times New Roman"/>
              </a:rPr>
              <a:t>. Представителями этой группы являются руководители предприятий, педагоги, работники научной сферы, врачи, писатели, журналисты, студенты. Для мужчин этой группы суточный расход энергии составляет 2550-2800 ккал, для женщин – 2200-2400 ккал, средняя величина составляет 40 ккал /кг массы тела. </a:t>
            </a:r>
            <a:endParaRPr lang="ru-RU" sz="1400" dirty="0">
              <a:ea typeface="Calibri"/>
              <a:cs typeface="Times New Roman"/>
            </a:endParaRPr>
          </a:p>
          <a:p>
            <a:pPr indent="450215" algn="just">
              <a:spcAft>
                <a:spcPts val="0"/>
              </a:spcAft>
            </a:pPr>
            <a:r>
              <a:rPr lang="ru-RU" b="1" dirty="0" smtClean="0">
                <a:effectLst/>
                <a:latin typeface="Times New Roman"/>
                <a:ea typeface="Calibri"/>
                <a:cs typeface="Times New Roman"/>
              </a:rPr>
              <a:t>Работники легкого физического труда</a:t>
            </a:r>
            <a:r>
              <a:rPr lang="ru-RU" dirty="0" smtClean="0">
                <a:effectLst/>
                <a:latin typeface="Times New Roman"/>
                <a:ea typeface="Calibri"/>
                <a:cs typeface="Times New Roman"/>
              </a:rPr>
              <a:t> – рабочие автоматизированных линий, швейники, ветеринары, агрономы, медицинские сестры, продавцы промышленных товаров, тренеры, инструкторы по физкультуре. Мужчины за сутки расходуют энергии 3000-3200 ккал, женщины этой группы расходуют 2550- 2700 ккал. Средняя величина возрастает до 43 ккал/кг массы тела. </a:t>
            </a:r>
            <a:endParaRPr lang="ru-RU" sz="1400" dirty="0">
              <a:ea typeface="Calibri"/>
              <a:cs typeface="Times New Roman"/>
            </a:endParaRPr>
          </a:p>
        </p:txBody>
      </p:sp>
    </p:spTree>
    <p:extLst>
      <p:ext uri="{BB962C8B-B14F-4D97-AF65-F5344CB8AC3E}">
        <p14:creationId xmlns:p14="http://schemas.microsoft.com/office/powerpoint/2010/main" val="11830087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21196"/>
            <a:ext cx="8928992" cy="54289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43636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8650" y="-18145"/>
            <a:ext cx="4464496" cy="5755422"/>
          </a:xfrm>
          <a:prstGeom prst="rect">
            <a:avLst/>
          </a:prstGeom>
        </p:spPr>
        <p:txBody>
          <a:bodyPr wrap="square">
            <a:spAutoFit/>
          </a:bodyPr>
          <a:lstStyle/>
          <a:p>
            <a:pPr indent="450215" algn="just">
              <a:spcAft>
                <a:spcPts val="0"/>
              </a:spcAft>
            </a:pPr>
            <a:r>
              <a:rPr lang="ru-RU" sz="1600" b="1" dirty="0" smtClean="0">
                <a:effectLst/>
                <a:latin typeface="Times New Roman"/>
                <a:ea typeface="Calibri"/>
                <a:cs typeface="Times New Roman"/>
              </a:rPr>
              <a:t>Труд средний по тяжести</a:t>
            </a:r>
            <a:r>
              <a:rPr lang="ru-RU" sz="1600" dirty="0" smtClean="0">
                <a:effectLst/>
                <a:latin typeface="Times New Roman"/>
                <a:ea typeface="Calibri"/>
                <a:cs typeface="Times New Roman"/>
              </a:rPr>
              <a:t>. Работники этой группы – хирурги, водители, работники, занятые в пищевой промышленности, водном транспорте, продавцы продовольственных товаров. Расход энергии для мужчин за сутки составляет 3200-3650 ккал и для женщин – 2600-2800 ккал. На 1 кг массы тела </a:t>
            </a:r>
            <a:r>
              <a:rPr lang="ru-RU" sz="1600" dirty="0" err="1" smtClean="0">
                <a:effectLst/>
                <a:latin typeface="Times New Roman"/>
                <a:ea typeface="Calibri"/>
                <a:cs typeface="Times New Roman"/>
              </a:rPr>
              <a:t>энергозатраты</a:t>
            </a:r>
            <a:r>
              <a:rPr lang="ru-RU" sz="1600" dirty="0" smtClean="0">
                <a:effectLst/>
                <a:latin typeface="Times New Roman"/>
                <a:ea typeface="Calibri"/>
                <a:cs typeface="Times New Roman"/>
              </a:rPr>
              <a:t> возрастают до 46 ккал. </a:t>
            </a:r>
            <a:endParaRPr lang="ru-RU" sz="1600" dirty="0">
              <a:ea typeface="Calibri"/>
              <a:cs typeface="Times New Roman"/>
            </a:endParaRPr>
          </a:p>
          <a:p>
            <a:pPr indent="450215" algn="just">
              <a:spcAft>
                <a:spcPts val="0"/>
              </a:spcAft>
            </a:pPr>
            <a:r>
              <a:rPr lang="ru-RU" sz="1600" b="1" dirty="0" smtClean="0">
                <a:effectLst/>
                <a:latin typeface="Times New Roman"/>
                <a:ea typeface="Calibri"/>
                <a:cs typeface="Times New Roman"/>
              </a:rPr>
              <a:t>Работники, занятые тяжелым физическим трудом</a:t>
            </a:r>
            <a:r>
              <a:rPr lang="ru-RU" sz="1600" dirty="0" smtClean="0">
                <a:effectLst/>
                <a:latin typeface="Times New Roman"/>
                <a:ea typeface="Calibri"/>
                <a:cs typeface="Times New Roman"/>
              </a:rPr>
              <a:t> – это строители, металлурги, механизаторы, спортсмены, сельскохозяйственные рабочие. Суточный расход энергии у них самый высокий и у мужчин составляет 3700-4250 ккал, у женщин – 3150-3900 ккал при среднем показателе 53 ккал/кг массы тела. </a:t>
            </a:r>
            <a:endParaRPr lang="ru-RU" sz="1600" dirty="0">
              <a:ea typeface="Calibri"/>
              <a:cs typeface="Times New Roman"/>
            </a:endParaRPr>
          </a:p>
          <a:p>
            <a:pPr indent="450215" algn="just">
              <a:spcAft>
                <a:spcPts val="0"/>
              </a:spcAft>
            </a:pPr>
            <a:r>
              <a:rPr lang="ru-RU" sz="1600" dirty="0" smtClean="0">
                <a:effectLst/>
                <a:latin typeface="Times New Roman"/>
                <a:ea typeface="Calibri"/>
                <a:cs typeface="Times New Roman"/>
              </a:rPr>
              <a:t>К последней группе относятся люди </a:t>
            </a:r>
            <a:r>
              <a:rPr lang="ru-RU" sz="1600" b="1" dirty="0" smtClean="0">
                <a:effectLst/>
                <a:latin typeface="Times New Roman"/>
                <a:ea typeface="Calibri"/>
                <a:cs typeface="Times New Roman"/>
              </a:rPr>
              <a:t>особо тяжелого физического труда</a:t>
            </a:r>
            <a:r>
              <a:rPr lang="ru-RU" sz="1600" dirty="0" smtClean="0">
                <a:effectLst/>
                <a:latin typeface="Times New Roman"/>
                <a:ea typeface="Calibri"/>
                <a:cs typeface="Times New Roman"/>
              </a:rPr>
              <a:t>. В этой группе сталевары, шахтеры, лесорубы, грузчики, с суточным расходом энергии у мужчин 3900-4300 ккал. Расход для женщин не нормируется. Средний показатель </a:t>
            </a:r>
            <a:r>
              <a:rPr lang="ru-RU" sz="1600" dirty="0" err="1" smtClean="0">
                <a:effectLst/>
                <a:latin typeface="Times New Roman"/>
                <a:ea typeface="Calibri"/>
                <a:cs typeface="Times New Roman"/>
              </a:rPr>
              <a:t>энергозатрат</a:t>
            </a:r>
            <a:r>
              <a:rPr lang="ru-RU" sz="1600" dirty="0" smtClean="0">
                <a:effectLst/>
                <a:latin typeface="Times New Roman"/>
                <a:ea typeface="Calibri"/>
                <a:cs typeface="Times New Roman"/>
              </a:rPr>
              <a:t> на 1 кг массы тела составляет 61 ккал.</a:t>
            </a:r>
            <a:endParaRPr lang="ru-RU" sz="1600" dirty="0">
              <a:ea typeface="Calibri"/>
              <a:cs typeface="Times New Roman"/>
            </a:endParaRPr>
          </a:p>
        </p:txBody>
      </p:sp>
      <p:pic>
        <p:nvPicPr>
          <p:cNvPr id="143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3333" b="7660"/>
          <a:stretch/>
        </p:blipFill>
        <p:spPr bwMode="auto">
          <a:xfrm>
            <a:off x="4572001" y="86823"/>
            <a:ext cx="4510654" cy="5545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32956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51520" y="7444"/>
            <a:ext cx="8712968" cy="878895"/>
          </a:xfrm>
          <a:prstGeom prst="rect">
            <a:avLst/>
          </a:prstGeom>
        </p:spPr>
        <p:txBody>
          <a:bodyPr wrap="square">
            <a:spAutoFit/>
          </a:bodyPr>
          <a:lstStyle/>
          <a:p>
            <a:pPr indent="450215" algn="ctr">
              <a:lnSpc>
                <a:spcPct val="150000"/>
              </a:lnSpc>
              <a:spcAft>
                <a:spcPts val="0"/>
              </a:spcAft>
            </a:pPr>
            <a:r>
              <a:rPr lang="ru-RU" b="1" dirty="0" smtClean="0">
                <a:effectLst/>
                <a:latin typeface="Times New Roman"/>
                <a:ea typeface="Calibri"/>
                <a:cs typeface="Times New Roman"/>
              </a:rPr>
              <a:t>Классификация условий труда по степени опасности и вредности.</a:t>
            </a:r>
            <a:r>
              <a:rPr lang="ru-RU" dirty="0" smtClean="0">
                <a:effectLst/>
                <a:latin typeface="Times New Roman"/>
                <a:ea typeface="Calibri"/>
                <a:cs typeface="Times New Roman"/>
              </a:rPr>
              <a:t> Условия труда оцениваются четырьмя классами: </a:t>
            </a:r>
            <a:endParaRPr lang="ru-RU" sz="1400" dirty="0">
              <a:ea typeface="Calibri"/>
              <a:cs typeface="Times New Roman"/>
            </a:endParaRPr>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913703"/>
            <a:ext cx="8604956" cy="30469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Прямоугольник 2"/>
          <p:cNvSpPr/>
          <p:nvPr/>
        </p:nvSpPr>
        <p:spPr>
          <a:xfrm>
            <a:off x="76393" y="3960674"/>
            <a:ext cx="8928992" cy="1754326"/>
          </a:xfrm>
          <a:prstGeom prst="rect">
            <a:avLst/>
          </a:prstGeom>
        </p:spPr>
        <p:txBody>
          <a:bodyPr wrap="square">
            <a:spAutoFit/>
          </a:bodyPr>
          <a:lstStyle/>
          <a:p>
            <a:pPr indent="450215" algn="just">
              <a:spcAft>
                <a:spcPts val="0"/>
              </a:spcAft>
            </a:pPr>
            <a:r>
              <a:rPr lang="ru-RU" b="1" dirty="0" smtClean="0">
                <a:effectLst/>
                <a:latin typeface="Times New Roman"/>
                <a:ea typeface="Calibri"/>
                <a:cs typeface="Times New Roman"/>
              </a:rPr>
              <a:t>1-й класс</a:t>
            </a:r>
            <a:r>
              <a:rPr lang="ru-RU" dirty="0" smtClean="0">
                <a:effectLst/>
                <a:latin typeface="Times New Roman"/>
                <a:ea typeface="Calibri"/>
                <a:cs typeface="Times New Roman"/>
              </a:rPr>
              <a:t> – оптимальные (комфортные) условия труда обеспечивают максимальную производительность труда и минимальную напряженность организма человека. Оптимальные нормативы установлены для параметров микроклимата и факторов трудового процесса (тяжесть и напряженность труда). Для остальных факторов условно оптимальными считаются такие условия труда, при которых неблагоприятные факторы не превышают допустимых пределов для населения; </a:t>
            </a:r>
            <a:endParaRPr lang="ru-RU" sz="1400" dirty="0">
              <a:ea typeface="Calibri"/>
              <a:cs typeface="Times New Roman"/>
            </a:endParaRPr>
          </a:p>
        </p:txBody>
      </p:sp>
    </p:spTree>
    <p:extLst>
      <p:ext uri="{BB962C8B-B14F-4D97-AF65-F5344CB8AC3E}">
        <p14:creationId xmlns:p14="http://schemas.microsoft.com/office/powerpoint/2010/main" val="34637848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34729" y="4623"/>
            <a:ext cx="8928992" cy="5747727"/>
          </a:xfrm>
          <a:prstGeom prst="rect">
            <a:avLst/>
          </a:prstGeom>
        </p:spPr>
        <p:txBody>
          <a:bodyPr wrap="square">
            <a:spAutoFit/>
          </a:bodyPr>
          <a:lstStyle/>
          <a:p>
            <a:pPr lvl="0" indent="450215" algn="just"/>
            <a:r>
              <a:rPr lang="ru-RU" sz="1750" b="1" dirty="0">
                <a:solidFill>
                  <a:prstClr val="black"/>
                </a:solidFill>
                <a:latin typeface="Times New Roman"/>
                <a:ea typeface="Calibri"/>
                <a:cs typeface="Times New Roman"/>
              </a:rPr>
              <a:t>2-й класс</a:t>
            </a:r>
            <a:r>
              <a:rPr lang="ru-RU" sz="1750" dirty="0">
                <a:solidFill>
                  <a:prstClr val="black"/>
                </a:solidFill>
                <a:latin typeface="Times New Roman"/>
                <a:ea typeface="Calibri"/>
                <a:cs typeface="Times New Roman"/>
              </a:rPr>
              <a:t> – допустимые условия труда характеризуются такими уровнями факторов среды и трудового процесса, которые не превышают гигиенических нормативов для рабочих мест. Изменения функционального состояния организма восстанавливаются во время регламентированного отдыха или к началу следующей смены и не должны оказывать неблагоприятное воздействие в ближайшем и отдаленном периоде на состояние здоровья работающего и его потомство. Оптимальные и допустимые условия труда безопасны; </a:t>
            </a:r>
            <a:endParaRPr lang="ru-RU" sz="1750" dirty="0">
              <a:solidFill>
                <a:prstClr val="black"/>
              </a:solidFill>
              <a:ea typeface="Calibri"/>
              <a:cs typeface="Times New Roman"/>
            </a:endParaRPr>
          </a:p>
          <a:p>
            <a:pPr indent="450215" algn="just">
              <a:spcAft>
                <a:spcPts val="0"/>
              </a:spcAft>
            </a:pPr>
            <a:r>
              <a:rPr lang="ru-RU" sz="1750" b="1" dirty="0" smtClean="0">
                <a:effectLst/>
                <a:latin typeface="Times New Roman"/>
                <a:ea typeface="Calibri"/>
                <a:cs typeface="Times New Roman"/>
              </a:rPr>
              <a:t>3-й класс</a:t>
            </a:r>
            <a:r>
              <a:rPr lang="ru-RU" sz="1750" dirty="0" smtClean="0">
                <a:effectLst/>
                <a:latin typeface="Times New Roman"/>
                <a:ea typeface="Calibri"/>
                <a:cs typeface="Times New Roman"/>
              </a:rPr>
              <a:t> – вредные условия труда характеризуются наличием вредных производственных факторов, превышающих гигиенические нормативы и оказывающих неблагоприятное воздействие на организм работающего и/или его потомства. </a:t>
            </a:r>
            <a:endParaRPr lang="ru-RU" sz="1750" dirty="0">
              <a:ea typeface="Calibri"/>
              <a:cs typeface="Times New Roman"/>
            </a:endParaRPr>
          </a:p>
          <a:p>
            <a:pPr indent="450215" algn="just">
              <a:spcAft>
                <a:spcPts val="0"/>
              </a:spcAft>
            </a:pPr>
            <a:r>
              <a:rPr lang="ru-RU" sz="1750" dirty="0" smtClean="0">
                <a:effectLst/>
                <a:latin typeface="Times New Roman"/>
                <a:ea typeface="Calibri"/>
                <a:cs typeface="Times New Roman"/>
              </a:rPr>
              <a:t>В зависимости от уровня превышения нормативов факторы этого класса подразделяются на четыре степени вредности: </a:t>
            </a:r>
            <a:endParaRPr lang="ru-RU" sz="1750" dirty="0">
              <a:ea typeface="Calibri"/>
              <a:cs typeface="Times New Roman"/>
            </a:endParaRPr>
          </a:p>
          <a:p>
            <a:pPr indent="450215" algn="just">
              <a:spcAft>
                <a:spcPts val="0"/>
              </a:spcAft>
            </a:pPr>
            <a:r>
              <a:rPr lang="ru-RU" sz="1750" dirty="0" smtClean="0">
                <a:effectLst/>
                <a:latin typeface="Times New Roman"/>
                <a:ea typeface="Calibri"/>
                <a:cs typeface="Times New Roman"/>
              </a:rPr>
              <a:t>3.1 – вызывающие обратимые функциональные изменения организма;</a:t>
            </a:r>
            <a:endParaRPr lang="ru-RU" sz="1750" dirty="0">
              <a:ea typeface="Calibri"/>
              <a:cs typeface="Times New Roman"/>
            </a:endParaRPr>
          </a:p>
          <a:p>
            <a:pPr indent="450215" algn="just">
              <a:spcAft>
                <a:spcPts val="0"/>
              </a:spcAft>
            </a:pPr>
            <a:r>
              <a:rPr lang="ru-RU" sz="1750" dirty="0" smtClean="0">
                <a:effectLst/>
                <a:latin typeface="Times New Roman"/>
                <a:ea typeface="Calibri"/>
                <a:cs typeface="Times New Roman"/>
              </a:rPr>
              <a:t>3.2 – приводящие к стойким функциональным изменениям и росту заболеваемости; </a:t>
            </a:r>
            <a:endParaRPr lang="ru-RU" sz="1750" dirty="0">
              <a:ea typeface="Calibri"/>
              <a:cs typeface="Times New Roman"/>
            </a:endParaRPr>
          </a:p>
          <a:p>
            <a:pPr indent="450215" algn="just">
              <a:spcAft>
                <a:spcPts val="0"/>
              </a:spcAft>
            </a:pPr>
            <a:r>
              <a:rPr lang="ru-RU" sz="1750" dirty="0" smtClean="0">
                <a:effectLst/>
                <a:latin typeface="Times New Roman"/>
                <a:ea typeface="Calibri"/>
                <a:cs typeface="Times New Roman"/>
              </a:rPr>
              <a:t>3.3 – приводящие к развитию профессиональной патологии в легкой форме и росту числа хронических заболеваний; </a:t>
            </a:r>
            <a:endParaRPr lang="ru-RU" sz="1750" dirty="0">
              <a:ea typeface="Calibri"/>
              <a:cs typeface="Times New Roman"/>
            </a:endParaRPr>
          </a:p>
          <a:p>
            <a:pPr indent="450215" algn="just">
              <a:spcAft>
                <a:spcPts val="0"/>
              </a:spcAft>
            </a:pPr>
            <a:r>
              <a:rPr lang="ru-RU" sz="1750" dirty="0" smtClean="0">
                <a:effectLst/>
                <a:latin typeface="Times New Roman"/>
                <a:ea typeface="Calibri"/>
                <a:cs typeface="Times New Roman"/>
              </a:rPr>
              <a:t>3.4 – приводящие к тяжелым формам профессиональных заболеваний и высокому уровню заболеваемости с временной утратой трудоспособности; </a:t>
            </a:r>
            <a:endParaRPr lang="ru-RU" sz="1750" dirty="0">
              <a:ea typeface="Calibri"/>
              <a:cs typeface="Times New Roman"/>
            </a:endParaRPr>
          </a:p>
          <a:p>
            <a:pPr indent="450215" algn="just">
              <a:spcAft>
                <a:spcPts val="0"/>
              </a:spcAft>
            </a:pPr>
            <a:r>
              <a:rPr lang="ru-RU" sz="1750" b="1" dirty="0" smtClean="0">
                <a:effectLst/>
                <a:latin typeface="Times New Roman"/>
                <a:ea typeface="Calibri"/>
                <a:cs typeface="Times New Roman"/>
              </a:rPr>
              <a:t>4-й класс</a:t>
            </a:r>
            <a:r>
              <a:rPr lang="ru-RU" sz="1750" dirty="0" smtClean="0">
                <a:effectLst/>
                <a:latin typeface="Times New Roman"/>
                <a:ea typeface="Calibri"/>
                <a:cs typeface="Times New Roman"/>
              </a:rPr>
              <a:t> – </a:t>
            </a:r>
            <a:r>
              <a:rPr lang="ru-RU" sz="1750" dirty="0" err="1" smtClean="0">
                <a:effectLst/>
                <a:latin typeface="Times New Roman"/>
                <a:ea typeface="Calibri"/>
                <a:cs typeface="Times New Roman"/>
              </a:rPr>
              <a:t>травмоопасные</a:t>
            </a:r>
            <a:r>
              <a:rPr lang="ru-RU" sz="1750" dirty="0" smtClean="0">
                <a:effectLst/>
                <a:latin typeface="Times New Roman"/>
                <a:ea typeface="Calibri"/>
                <a:cs typeface="Times New Roman"/>
              </a:rPr>
              <a:t> (экстремальные) условия труда. Уровни производственных факторов этого класса таковы, что их воздействие в течение рабочей смены создает угрозу для жизни, высокий риск возникновения тяжелых форм острых профессиональных заболеваний.</a:t>
            </a:r>
            <a:endParaRPr lang="ru-RU" sz="1750" dirty="0">
              <a:ea typeface="Calibri"/>
              <a:cs typeface="Times New Roman"/>
            </a:endParaRPr>
          </a:p>
        </p:txBody>
      </p:sp>
    </p:spTree>
    <p:extLst>
      <p:ext uri="{BB962C8B-B14F-4D97-AF65-F5344CB8AC3E}">
        <p14:creationId xmlns:p14="http://schemas.microsoft.com/office/powerpoint/2010/main" val="12278399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93204"/>
            <a:ext cx="8784976" cy="54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92891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4623"/>
            <a:ext cx="8928992" cy="5724644"/>
          </a:xfrm>
          <a:prstGeom prst="rect">
            <a:avLst/>
          </a:prstGeom>
        </p:spPr>
        <p:txBody>
          <a:bodyPr wrap="square">
            <a:spAutoFit/>
          </a:bodyPr>
          <a:lstStyle/>
          <a:p>
            <a:pPr indent="450215" algn="ctr">
              <a:spcAft>
                <a:spcPts val="0"/>
              </a:spcAft>
            </a:pPr>
            <a:r>
              <a:rPr lang="ru-RU" b="1" dirty="0" smtClean="0">
                <a:effectLst/>
                <a:latin typeface="Times New Roman"/>
                <a:ea typeface="Calibri"/>
                <a:cs typeface="Times New Roman"/>
              </a:rPr>
              <a:t>1.5. Факторы, влияющие на здоровье человека</a:t>
            </a:r>
            <a:endParaRPr lang="ru-RU" sz="1400" dirty="0">
              <a:ea typeface="Calibri"/>
              <a:cs typeface="Times New Roman"/>
            </a:endParaRPr>
          </a:p>
          <a:p>
            <a:pPr indent="450215" algn="just">
              <a:spcAft>
                <a:spcPts val="0"/>
              </a:spcAft>
            </a:pPr>
            <a:r>
              <a:rPr lang="ru-RU" dirty="0" smtClean="0">
                <a:effectLst/>
                <a:latin typeface="Times New Roman"/>
                <a:ea typeface="Calibri"/>
                <a:cs typeface="Times New Roman"/>
              </a:rPr>
              <a:t>Чтобы укреплять и сохранять здоровье здоровых, то есть управлять им, необходима информация как об условиях формирования здоровья (характере реализации генофонда, состоянии окружающей среды, образе жизни и т. п.), так и конечном результате процессов их отражения (конкретных показателях состояния здоровья индивида или популяции).</a:t>
            </a:r>
            <a:endParaRPr lang="ru-RU" sz="1400" dirty="0">
              <a:ea typeface="Calibri"/>
              <a:cs typeface="Times New Roman"/>
            </a:endParaRPr>
          </a:p>
          <a:p>
            <a:pPr indent="450215" algn="just">
              <a:spcAft>
                <a:spcPts val="0"/>
              </a:spcAft>
            </a:pPr>
            <a:r>
              <a:rPr lang="ru-RU" dirty="0" smtClean="0">
                <a:effectLst/>
                <a:latin typeface="Times New Roman"/>
                <a:ea typeface="Calibri"/>
                <a:cs typeface="Times New Roman"/>
              </a:rPr>
              <a:t>Эксперты Всемирной организации здравоохранения (ВОЗ) определили ориентировочное соотношение различных факторов обеспечения здоровья современного человека, выделив в качестве основных четыре группы таких факторов:</a:t>
            </a:r>
          </a:p>
          <a:p>
            <a:pPr indent="450215" algn="just">
              <a:spcAft>
                <a:spcPts val="0"/>
              </a:spcAft>
            </a:pPr>
            <a:endParaRPr lang="ru-RU" sz="1400" dirty="0">
              <a:latin typeface="Times New Roman"/>
              <a:ea typeface="Calibri"/>
              <a:cs typeface="Times New Roman"/>
            </a:endParaRPr>
          </a:p>
          <a:p>
            <a:pPr indent="450215" algn="just">
              <a:spcAft>
                <a:spcPts val="0"/>
              </a:spcAft>
            </a:pPr>
            <a:endParaRPr lang="ru-RU" sz="1400" dirty="0" smtClean="0">
              <a:latin typeface="Times New Roman"/>
              <a:ea typeface="Calibri"/>
              <a:cs typeface="Times New Roman"/>
            </a:endParaRPr>
          </a:p>
          <a:p>
            <a:pPr indent="450215" algn="just">
              <a:spcAft>
                <a:spcPts val="0"/>
              </a:spcAft>
            </a:pPr>
            <a:endParaRPr lang="ru-RU" sz="1400" dirty="0">
              <a:latin typeface="Times New Roman"/>
              <a:ea typeface="Calibri"/>
              <a:cs typeface="Times New Roman"/>
            </a:endParaRPr>
          </a:p>
          <a:p>
            <a:pPr indent="450215" algn="just">
              <a:spcAft>
                <a:spcPts val="0"/>
              </a:spcAft>
            </a:pPr>
            <a:endParaRPr lang="ru-RU" sz="1400" dirty="0" smtClean="0">
              <a:latin typeface="Times New Roman"/>
              <a:ea typeface="Calibri"/>
              <a:cs typeface="Times New Roman"/>
            </a:endParaRPr>
          </a:p>
          <a:p>
            <a:pPr indent="450215" algn="just">
              <a:spcAft>
                <a:spcPts val="0"/>
              </a:spcAft>
            </a:pPr>
            <a:endParaRPr lang="ru-RU" sz="1400" dirty="0">
              <a:latin typeface="Times New Roman"/>
              <a:ea typeface="Calibri"/>
              <a:cs typeface="Times New Roman"/>
            </a:endParaRPr>
          </a:p>
          <a:p>
            <a:pPr indent="450215" algn="just">
              <a:spcAft>
                <a:spcPts val="0"/>
              </a:spcAft>
            </a:pPr>
            <a:endParaRPr lang="ru-RU" sz="1400" dirty="0" smtClean="0">
              <a:latin typeface="Times New Roman"/>
              <a:ea typeface="Calibri"/>
              <a:cs typeface="Times New Roman"/>
            </a:endParaRPr>
          </a:p>
          <a:p>
            <a:pPr indent="450215" algn="just">
              <a:spcAft>
                <a:spcPts val="0"/>
              </a:spcAft>
            </a:pPr>
            <a:endParaRPr lang="ru-RU" sz="1400" dirty="0">
              <a:latin typeface="Times New Roman"/>
              <a:ea typeface="Calibri"/>
              <a:cs typeface="Times New Roman"/>
            </a:endParaRPr>
          </a:p>
          <a:p>
            <a:pPr indent="450215" algn="just">
              <a:spcAft>
                <a:spcPts val="0"/>
              </a:spcAft>
            </a:pPr>
            <a:endParaRPr lang="ru-RU" sz="1400" dirty="0" smtClean="0">
              <a:latin typeface="Times New Roman"/>
              <a:ea typeface="Calibri"/>
              <a:cs typeface="Times New Roman"/>
            </a:endParaRPr>
          </a:p>
          <a:p>
            <a:pPr indent="450215" algn="just">
              <a:spcAft>
                <a:spcPts val="0"/>
              </a:spcAft>
            </a:pPr>
            <a:endParaRPr lang="ru-RU" sz="1400" dirty="0">
              <a:latin typeface="Times New Roman"/>
              <a:ea typeface="Calibri"/>
              <a:cs typeface="Times New Roman"/>
            </a:endParaRPr>
          </a:p>
          <a:p>
            <a:pPr indent="450215" algn="just">
              <a:spcAft>
                <a:spcPts val="0"/>
              </a:spcAft>
            </a:pPr>
            <a:endParaRPr lang="ru-RU" sz="1400" dirty="0" smtClean="0">
              <a:latin typeface="Times New Roman"/>
              <a:ea typeface="Calibri"/>
              <a:cs typeface="Times New Roman"/>
            </a:endParaRPr>
          </a:p>
          <a:p>
            <a:pPr indent="450215" algn="just">
              <a:spcAft>
                <a:spcPts val="0"/>
              </a:spcAft>
            </a:pPr>
            <a:endParaRPr lang="ru-RU" sz="1400" dirty="0" smtClean="0">
              <a:ea typeface="Calibri"/>
              <a:cs typeface="Times New Roman"/>
            </a:endParaRPr>
          </a:p>
          <a:p>
            <a:pPr indent="450215" algn="just">
              <a:spcAft>
                <a:spcPts val="0"/>
              </a:spcAft>
            </a:pPr>
            <a:endParaRPr lang="ru-RU" sz="1400" dirty="0">
              <a:ea typeface="Calibri"/>
              <a:cs typeface="Times New Roman"/>
            </a:endParaRPr>
          </a:p>
          <a:p>
            <a:pPr indent="450215" algn="just">
              <a:spcAft>
                <a:spcPts val="0"/>
              </a:spcAft>
            </a:pPr>
            <a:r>
              <a:rPr lang="ru-RU" dirty="0" smtClean="0">
                <a:effectLst/>
                <a:latin typeface="Times New Roman"/>
                <a:ea typeface="Calibri"/>
                <a:cs typeface="Times New Roman"/>
              </a:rPr>
              <a:t>Величина вклада отдельных факторов разной природы на показатели здоровья зависит от возраста, пола и индивидуально-типологических особенностей человека. </a:t>
            </a:r>
            <a:endParaRPr lang="ru-RU" sz="1400" dirty="0">
              <a:ea typeface="Calibri"/>
              <a:cs typeface="Times New Roman"/>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2569469"/>
            <a:ext cx="6480720" cy="246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02694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16034" y="0"/>
            <a:ext cx="8928992" cy="5355312"/>
          </a:xfrm>
          <a:prstGeom prst="rect">
            <a:avLst/>
          </a:prstGeom>
        </p:spPr>
        <p:txBody>
          <a:bodyPr wrap="square">
            <a:spAutoFit/>
          </a:bodyPr>
          <a:lstStyle/>
          <a:p>
            <a:pPr indent="450215" algn="ctr">
              <a:spcAft>
                <a:spcPts val="0"/>
              </a:spcAft>
            </a:pPr>
            <a:r>
              <a:rPr lang="ru-RU" b="1" dirty="0" smtClean="0">
                <a:effectLst/>
                <a:latin typeface="Times New Roman"/>
                <a:ea typeface="Calibri"/>
                <a:cs typeface="Times New Roman"/>
              </a:rPr>
              <a:t>Однако любая деятельность потенциально опасна (аксиома).</a:t>
            </a:r>
            <a:endParaRPr lang="ru-RU" sz="1400" dirty="0">
              <a:ea typeface="Calibri"/>
              <a:cs typeface="Times New Roman"/>
            </a:endParaRPr>
          </a:p>
          <a:p>
            <a:pPr indent="450215" algn="just">
              <a:spcAft>
                <a:spcPts val="0"/>
              </a:spcAft>
            </a:pPr>
            <a:r>
              <a:rPr lang="ru-RU" b="1" dirty="0" smtClean="0">
                <a:effectLst/>
                <a:latin typeface="Times New Roman"/>
                <a:ea typeface="Calibri"/>
                <a:cs typeface="Times New Roman"/>
              </a:rPr>
              <a:t>Опасность</a:t>
            </a:r>
            <a:r>
              <a:rPr lang="ru-RU" dirty="0" smtClean="0">
                <a:effectLst/>
                <a:latin typeface="Times New Roman"/>
                <a:ea typeface="Calibri"/>
                <a:cs typeface="Times New Roman"/>
              </a:rPr>
              <a:t> — центральное понятие БЖД, под которым понимаются любые явления, угрожающие жизни и здоровью человека.</a:t>
            </a:r>
            <a:endParaRPr lang="ru-RU" sz="1400" dirty="0">
              <a:ea typeface="Calibri"/>
              <a:cs typeface="Times New Roman"/>
            </a:endParaRPr>
          </a:p>
          <a:p>
            <a:pPr indent="450215" algn="just">
              <a:spcAft>
                <a:spcPts val="0"/>
              </a:spcAft>
            </a:pPr>
            <a:r>
              <a:rPr lang="ru-RU" b="1" dirty="0" smtClean="0">
                <a:effectLst/>
                <a:latin typeface="Times New Roman"/>
                <a:ea typeface="Calibri"/>
                <a:cs typeface="Times New Roman"/>
              </a:rPr>
              <a:t>Номенклатура опасностей</a:t>
            </a:r>
            <a:r>
              <a:rPr lang="ru-RU" dirty="0" smtClean="0">
                <a:effectLst/>
                <a:latin typeface="Times New Roman"/>
                <a:ea typeface="Calibri"/>
                <a:cs typeface="Times New Roman"/>
              </a:rPr>
              <a:t> — система названий, терминов, употребляемых в какой-либо отрасли науки, техники.</a:t>
            </a:r>
            <a:endParaRPr lang="ru-RU" sz="1400" dirty="0">
              <a:ea typeface="Calibri"/>
              <a:cs typeface="Times New Roman"/>
            </a:endParaRPr>
          </a:p>
          <a:p>
            <a:pPr indent="450215" algn="just">
              <a:spcAft>
                <a:spcPts val="0"/>
              </a:spcAft>
            </a:pPr>
            <a:r>
              <a:rPr lang="ru-RU" dirty="0" smtClean="0">
                <a:effectLst/>
                <a:latin typeface="Times New Roman"/>
                <a:ea typeface="Calibri"/>
                <a:cs typeface="Times New Roman"/>
              </a:rPr>
              <a:t>В теории БЖД выделяется несколько уровней номенклатуры:</a:t>
            </a:r>
            <a:endParaRPr lang="ru-RU" sz="1400" dirty="0">
              <a:ea typeface="Calibri"/>
              <a:cs typeface="Times New Roman"/>
            </a:endParaRPr>
          </a:p>
          <a:p>
            <a:pPr marL="342900" lvl="0" indent="-342900" algn="just">
              <a:spcAft>
                <a:spcPts val="0"/>
              </a:spcAft>
              <a:buSzPts val="1000"/>
              <a:buFont typeface="Symbol"/>
              <a:buChar char=""/>
              <a:tabLst>
                <a:tab pos="457200" algn="l"/>
              </a:tabLst>
            </a:pPr>
            <a:r>
              <a:rPr lang="ru-RU" dirty="0" smtClean="0">
                <a:effectLst/>
                <a:latin typeface="Times New Roman"/>
                <a:ea typeface="Calibri"/>
                <a:cs typeface="Times New Roman"/>
              </a:rPr>
              <a:t>общая;</a:t>
            </a:r>
            <a:endParaRPr lang="ru-RU" sz="1400" dirty="0">
              <a:ea typeface="Calibri"/>
              <a:cs typeface="Times New Roman"/>
            </a:endParaRPr>
          </a:p>
          <a:p>
            <a:pPr marL="342900" lvl="0" indent="-342900" algn="just">
              <a:spcAft>
                <a:spcPts val="0"/>
              </a:spcAft>
              <a:buSzPts val="1000"/>
              <a:buFont typeface="Symbol"/>
              <a:buChar char=""/>
              <a:tabLst>
                <a:tab pos="457200" algn="l"/>
              </a:tabLst>
            </a:pPr>
            <a:r>
              <a:rPr lang="ru-RU" dirty="0" smtClean="0">
                <a:effectLst/>
                <a:latin typeface="Times New Roman"/>
                <a:ea typeface="Calibri"/>
                <a:cs typeface="Times New Roman"/>
              </a:rPr>
              <a:t>локальная;</a:t>
            </a:r>
            <a:endParaRPr lang="ru-RU" sz="1400" dirty="0">
              <a:ea typeface="Calibri"/>
              <a:cs typeface="Times New Roman"/>
            </a:endParaRPr>
          </a:p>
          <a:p>
            <a:pPr marL="342900" lvl="0" indent="-342900" algn="just">
              <a:spcAft>
                <a:spcPts val="0"/>
              </a:spcAft>
              <a:buSzPts val="1000"/>
              <a:buFont typeface="Symbol"/>
              <a:buChar char=""/>
              <a:tabLst>
                <a:tab pos="457200" algn="l"/>
              </a:tabLst>
            </a:pPr>
            <a:r>
              <a:rPr lang="ru-RU" dirty="0" smtClean="0">
                <a:effectLst/>
                <a:latin typeface="Times New Roman"/>
                <a:ea typeface="Calibri"/>
                <a:cs typeface="Times New Roman"/>
              </a:rPr>
              <a:t>отраслевая;</a:t>
            </a:r>
            <a:endParaRPr lang="ru-RU" sz="1400" dirty="0">
              <a:ea typeface="Calibri"/>
              <a:cs typeface="Times New Roman"/>
            </a:endParaRPr>
          </a:p>
          <a:p>
            <a:pPr marL="342900" lvl="0" indent="-342900" algn="just">
              <a:spcAft>
                <a:spcPts val="0"/>
              </a:spcAft>
              <a:buSzPts val="1000"/>
              <a:buFont typeface="Symbol"/>
              <a:buChar char=""/>
              <a:tabLst>
                <a:tab pos="457200" algn="l"/>
              </a:tabLst>
            </a:pPr>
            <a:r>
              <a:rPr lang="ru-RU" dirty="0" smtClean="0">
                <a:effectLst/>
                <a:latin typeface="Times New Roman"/>
                <a:ea typeface="Calibri"/>
                <a:cs typeface="Times New Roman"/>
              </a:rPr>
              <a:t>местная (для отдельных объектов) и др.</a:t>
            </a:r>
            <a:endParaRPr lang="ru-RU" sz="1400" dirty="0">
              <a:ea typeface="Calibri"/>
              <a:cs typeface="Times New Roman"/>
            </a:endParaRPr>
          </a:p>
          <a:p>
            <a:pPr indent="450215" algn="just">
              <a:spcAft>
                <a:spcPts val="0"/>
              </a:spcAft>
            </a:pPr>
            <a:r>
              <a:rPr lang="ru-RU" b="1" dirty="0" smtClean="0">
                <a:effectLst/>
                <a:latin typeface="Times New Roman"/>
                <a:ea typeface="Calibri"/>
                <a:cs typeface="Times New Roman"/>
              </a:rPr>
              <a:t>Аксиома о потенциальной опасности деятельности</a:t>
            </a:r>
            <a:endParaRPr lang="ru-RU" sz="1400" dirty="0">
              <a:ea typeface="Calibri"/>
              <a:cs typeface="Times New Roman"/>
            </a:endParaRPr>
          </a:p>
          <a:p>
            <a:pPr indent="450215" algn="just">
              <a:spcAft>
                <a:spcPts val="0"/>
              </a:spcAft>
            </a:pPr>
            <a:r>
              <a:rPr lang="ru-RU" dirty="0" smtClean="0">
                <a:effectLst/>
                <a:latin typeface="Times New Roman"/>
                <a:ea typeface="Calibri"/>
                <a:cs typeface="Times New Roman"/>
              </a:rPr>
              <a:t>Человеческая практика дает основание для утверждения о том, что любая деятельность потенциально опасна.</a:t>
            </a:r>
            <a:endParaRPr lang="ru-RU" sz="1400" dirty="0">
              <a:ea typeface="Calibri"/>
              <a:cs typeface="Times New Roman"/>
            </a:endParaRPr>
          </a:p>
          <a:p>
            <a:pPr indent="450215" algn="just">
              <a:spcAft>
                <a:spcPts val="0"/>
              </a:spcAft>
            </a:pPr>
            <a:r>
              <a:rPr lang="ru-RU" dirty="0" smtClean="0">
                <a:effectLst/>
                <a:latin typeface="Times New Roman"/>
                <a:ea typeface="Calibri"/>
                <a:cs typeface="Times New Roman"/>
              </a:rPr>
              <a:t>Из этой аксиомы следует вывод о том, что, несмотря на предпринимаемые защитные меры, всегда сохраняется некоторый </a:t>
            </a:r>
            <a:r>
              <a:rPr lang="ru-RU" b="1" dirty="0" smtClean="0">
                <a:effectLst/>
                <a:latin typeface="Times New Roman"/>
                <a:ea typeface="Calibri"/>
                <a:cs typeface="Times New Roman"/>
              </a:rPr>
              <a:t>остаточный риск</a:t>
            </a:r>
            <a:r>
              <a:rPr lang="ru-RU" dirty="0" smtClean="0">
                <a:effectLst/>
                <a:latin typeface="Times New Roman"/>
                <a:ea typeface="Calibri"/>
                <a:cs typeface="Times New Roman"/>
              </a:rPr>
              <a:t>.</a:t>
            </a:r>
            <a:endParaRPr lang="ru-RU" sz="1400" dirty="0">
              <a:ea typeface="Calibri"/>
              <a:cs typeface="Times New Roman"/>
            </a:endParaRPr>
          </a:p>
          <a:p>
            <a:pPr indent="450215" algn="just">
              <a:spcAft>
                <a:spcPts val="0"/>
              </a:spcAft>
            </a:pPr>
            <a:r>
              <a:rPr lang="ru-RU" dirty="0" smtClean="0">
                <a:effectLst/>
                <a:latin typeface="Times New Roman"/>
                <a:ea typeface="Calibri"/>
                <a:cs typeface="Times New Roman"/>
              </a:rPr>
              <a:t>Признаками, определяющими опасность, являются:</a:t>
            </a:r>
            <a:endParaRPr lang="ru-RU" sz="1400" dirty="0">
              <a:ea typeface="Calibri"/>
              <a:cs typeface="Times New Roman"/>
            </a:endParaRPr>
          </a:p>
          <a:p>
            <a:pPr marL="342900" lvl="0" indent="-342900" algn="just">
              <a:spcAft>
                <a:spcPts val="0"/>
              </a:spcAft>
              <a:buSzPts val="1000"/>
              <a:buFont typeface="Symbol"/>
              <a:buChar char=""/>
              <a:tabLst>
                <a:tab pos="457200" algn="l"/>
              </a:tabLst>
            </a:pPr>
            <a:r>
              <a:rPr lang="ru-RU" dirty="0" smtClean="0">
                <a:effectLst/>
                <a:latin typeface="Times New Roman"/>
                <a:ea typeface="Calibri"/>
                <a:cs typeface="Times New Roman"/>
              </a:rPr>
              <a:t>угроза для жизни;</a:t>
            </a:r>
            <a:endParaRPr lang="ru-RU" sz="1400" dirty="0">
              <a:ea typeface="Calibri"/>
              <a:cs typeface="Times New Roman"/>
            </a:endParaRPr>
          </a:p>
          <a:p>
            <a:pPr marL="342900" lvl="0" indent="-342900" algn="just">
              <a:spcAft>
                <a:spcPts val="0"/>
              </a:spcAft>
              <a:buSzPts val="1000"/>
              <a:buFont typeface="Symbol"/>
              <a:buChar char=""/>
              <a:tabLst>
                <a:tab pos="457200" algn="l"/>
              </a:tabLst>
            </a:pPr>
            <a:r>
              <a:rPr lang="ru-RU" dirty="0" smtClean="0">
                <a:effectLst/>
                <a:latin typeface="Times New Roman"/>
                <a:ea typeface="Calibri"/>
                <a:cs typeface="Times New Roman"/>
              </a:rPr>
              <a:t>возможность нанесения ущерба здоровью;</a:t>
            </a:r>
            <a:endParaRPr lang="ru-RU" sz="1400" dirty="0">
              <a:ea typeface="Calibri"/>
              <a:cs typeface="Times New Roman"/>
            </a:endParaRPr>
          </a:p>
          <a:p>
            <a:pPr marL="342900" lvl="0" indent="-342900" algn="just">
              <a:spcAft>
                <a:spcPts val="0"/>
              </a:spcAft>
              <a:buSzPts val="1000"/>
              <a:buFont typeface="Symbol"/>
              <a:buChar char=""/>
              <a:tabLst>
                <a:tab pos="457200" algn="l"/>
              </a:tabLst>
            </a:pPr>
            <a:r>
              <a:rPr lang="ru-RU" dirty="0" smtClean="0">
                <a:effectLst/>
                <a:latin typeface="Times New Roman"/>
                <a:ea typeface="Calibri"/>
                <a:cs typeface="Times New Roman"/>
              </a:rPr>
              <a:t>нарушение условий нормального функционирования органов и систем человека</a:t>
            </a:r>
            <a:endParaRPr lang="ru-RU" sz="1400" dirty="0">
              <a:ea typeface="Calibri"/>
              <a:cs typeface="Times New Roman"/>
            </a:endParaRPr>
          </a:p>
        </p:txBody>
      </p:sp>
    </p:spTree>
    <p:extLst>
      <p:ext uri="{BB962C8B-B14F-4D97-AF65-F5344CB8AC3E}">
        <p14:creationId xmlns:p14="http://schemas.microsoft.com/office/powerpoint/2010/main" val="15964639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10675"/>
            <a:ext cx="4608512" cy="5632311"/>
          </a:xfrm>
          <a:prstGeom prst="rect">
            <a:avLst/>
          </a:prstGeom>
        </p:spPr>
        <p:txBody>
          <a:bodyPr wrap="square">
            <a:spAutoFit/>
          </a:bodyPr>
          <a:lstStyle/>
          <a:p>
            <a:pPr indent="450215" algn="ctr">
              <a:spcAft>
                <a:spcPts val="0"/>
              </a:spcAft>
            </a:pPr>
            <a:r>
              <a:rPr lang="ru-RU" b="1" dirty="0" smtClean="0">
                <a:effectLst/>
                <a:latin typeface="Times New Roman"/>
                <a:ea typeface="Calibri"/>
                <a:cs typeface="Times New Roman"/>
              </a:rPr>
              <a:t>1.1. Цели и задачи БЖД</a:t>
            </a:r>
            <a:endParaRPr lang="ru-RU" sz="1400" dirty="0">
              <a:ea typeface="Calibri"/>
              <a:cs typeface="Times New Roman"/>
            </a:endParaRPr>
          </a:p>
          <a:p>
            <a:pPr indent="450215" algn="just">
              <a:spcAft>
                <a:spcPts val="0"/>
              </a:spcAft>
            </a:pPr>
            <a:r>
              <a:rPr lang="ru-RU" b="1" dirty="0" smtClean="0">
                <a:effectLst/>
                <a:latin typeface="Times New Roman"/>
                <a:ea typeface="Calibri"/>
                <a:cs typeface="Times New Roman"/>
              </a:rPr>
              <a:t>Научные задачи БЖД</a:t>
            </a:r>
            <a:r>
              <a:rPr lang="ru-RU" dirty="0" smtClean="0">
                <a:effectLst/>
                <a:latin typeface="Times New Roman"/>
                <a:ea typeface="Calibri"/>
                <a:cs typeface="Times New Roman"/>
              </a:rPr>
              <a:t> сводятся к идентификации опасных и вредных факторов (распознавание и их количественная оценка), генерируемых элементами среды обитания (технические средства, технологические процессы, природные явления), разработке и реализации новых методов защиты, моделированию и прогнозированию чрезвычайных ситуаций.</a:t>
            </a:r>
            <a:endParaRPr lang="ru-RU" sz="1400" dirty="0">
              <a:ea typeface="Calibri"/>
              <a:cs typeface="Times New Roman"/>
            </a:endParaRPr>
          </a:p>
          <a:p>
            <a:pPr indent="450215" algn="just">
              <a:spcAft>
                <a:spcPts val="0"/>
              </a:spcAft>
            </a:pPr>
            <a:r>
              <a:rPr lang="ru-RU" dirty="0" smtClean="0">
                <a:effectLst/>
                <a:latin typeface="Times New Roman"/>
                <a:ea typeface="Calibri"/>
                <a:cs typeface="Times New Roman"/>
              </a:rPr>
              <a:t>Реализация этих задач обуславливает цель и содержание БЖД — обеспечение комфортных условий деятельности человека на всех стадиях его жизненного цикла и нормативно допустимых уровней воздействия негативных факторов на человека и природную среду, что создаёт предпосылки для наивысшей работоспособности и продуктивности труда.</a:t>
            </a:r>
            <a:endParaRPr lang="ru-RU" sz="1400" dirty="0">
              <a:ea typeface="Calibri"/>
              <a:cs typeface="Times New Roman"/>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193204"/>
            <a:ext cx="4304109"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42075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999" t="6399" r="13839" b="8025"/>
          <a:stretch/>
        </p:blipFill>
        <p:spPr bwMode="auto">
          <a:xfrm>
            <a:off x="251520" y="193204"/>
            <a:ext cx="8640960" cy="5448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82572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4555" y="0"/>
            <a:ext cx="8928992" cy="5632311"/>
          </a:xfrm>
          <a:prstGeom prst="rect">
            <a:avLst/>
          </a:prstGeom>
        </p:spPr>
        <p:txBody>
          <a:bodyPr wrap="square">
            <a:spAutoFit/>
          </a:bodyPr>
          <a:lstStyle/>
          <a:p>
            <a:pPr indent="450215" algn="ctr">
              <a:spcAft>
                <a:spcPts val="0"/>
              </a:spcAft>
            </a:pPr>
            <a:r>
              <a:rPr lang="ru-RU" b="1" dirty="0" smtClean="0">
                <a:effectLst/>
                <a:latin typeface="Times New Roman"/>
                <a:ea typeface="Calibri"/>
                <a:cs typeface="Times New Roman"/>
              </a:rPr>
              <a:t>1.6. Таксономия опасностей</a:t>
            </a:r>
            <a:endParaRPr lang="ru-RU" sz="1400" dirty="0">
              <a:ea typeface="Calibri"/>
              <a:cs typeface="Times New Roman"/>
            </a:endParaRPr>
          </a:p>
          <a:p>
            <a:pPr indent="450215" algn="just">
              <a:spcAft>
                <a:spcPts val="0"/>
              </a:spcAft>
            </a:pPr>
            <a:r>
              <a:rPr lang="ru-RU" b="1" dirty="0" smtClean="0">
                <a:effectLst/>
                <a:latin typeface="Times New Roman"/>
                <a:ea typeface="Calibri"/>
                <a:cs typeface="Times New Roman"/>
              </a:rPr>
              <a:t>Таксономия </a:t>
            </a:r>
            <a:r>
              <a:rPr lang="ru-RU" dirty="0" smtClean="0">
                <a:effectLst/>
                <a:latin typeface="Times New Roman"/>
                <a:ea typeface="Calibri"/>
                <a:cs typeface="Times New Roman"/>
              </a:rPr>
              <a:t>— наука о классификации и систематизации сложных явлений, понятий, объектов. Поскольку опасность является понятием сложным, иерархическим, имеющим много признаков, </a:t>
            </a:r>
            <a:r>
              <a:rPr lang="ru-RU" dirty="0" err="1" smtClean="0">
                <a:effectLst/>
                <a:latin typeface="Times New Roman"/>
                <a:ea typeface="Calibri"/>
                <a:cs typeface="Times New Roman"/>
              </a:rPr>
              <a:t>таксономирование</a:t>
            </a:r>
            <a:r>
              <a:rPr lang="ru-RU" dirty="0" smtClean="0">
                <a:effectLst/>
                <a:latin typeface="Times New Roman"/>
                <a:ea typeface="Calibri"/>
                <a:cs typeface="Times New Roman"/>
              </a:rPr>
              <a:t> их выполняет важную роль в организации научного знания в области безопасности деятельности, позволяет глубже познать природу опасности.</a:t>
            </a:r>
            <a:endParaRPr lang="ru-RU" sz="1400" dirty="0">
              <a:ea typeface="Calibri"/>
              <a:cs typeface="Times New Roman"/>
            </a:endParaRPr>
          </a:p>
          <a:p>
            <a:pPr indent="450215" algn="just">
              <a:spcAft>
                <a:spcPts val="0"/>
              </a:spcAft>
            </a:pPr>
            <a:r>
              <a:rPr lang="ru-RU" dirty="0" smtClean="0">
                <a:effectLst/>
                <a:latin typeface="Times New Roman"/>
                <a:ea typeface="Calibri"/>
                <a:cs typeface="Times New Roman"/>
              </a:rPr>
              <a:t>Совершенная таксономия опасностей пока не разработана. Приведем примеры.</a:t>
            </a:r>
            <a:endParaRPr lang="ru-RU" sz="1400" dirty="0">
              <a:ea typeface="Calibri"/>
              <a:cs typeface="Times New Roman"/>
            </a:endParaRPr>
          </a:p>
          <a:p>
            <a:pPr indent="450215" algn="just">
              <a:spcAft>
                <a:spcPts val="0"/>
              </a:spcAft>
            </a:pPr>
            <a:r>
              <a:rPr lang="ru-RU" b="1" dirty="0" smtClean="0">
                <a:effectLst/>
                <a:latin typeface="Times New Roman"/>
                <a:ea typeface="Calibri"/>
                <a:cs typeface="Times New Roman"/>
              </a:rPr>
              <a:t>По происхождению</a:t>
            </a:r>
            <a:r>
              <a:rPr lang="ru-RU" b="1" i="1" dirty="0" smtClean="0">
                <a:effectLst/>
                <a:latin typeface="Times New Roman"/>
                <a:ea typeface="Calibri"/>
                <a:cs typeface="Times New Roman"/>
              </a:rPr>
              <a:t> </a:t>
            </a:r>
            <a:r>
              <a:rPr lang="ru-RU" dirty="0" smtClean="0">
                <a:effectLst/>
                <a:latin typeface="Times New Roman"/>
                <a:ea typeface="Calibri"/>
                <a:cs typeface="Times New Roman"/>
              </a:rPr>
              <a:t>различают 6 групп опасностей:</a:t>
            </a:r>
            <a:endParaRPr lang="ru-RU" sz="1400" dirty="0">
              <a:ea typeface="Calibri"/>
              <a:cs typeface="Times New Roman"/>
            </a:endParaRPr>
          </a:p>
          <a:p>
            <a:pPr indent="450215" algn="just">
              <a:spcAft>
                <a:spcPts val="0"/>
              </a:spcAft>
            </a:pPr>
            <a:r>
              <a:rPr lang="ru-RU" dirty="0" smtClean="0">
                <a:effectLst/>
                <a:latin typeface="Times New Roman"/>
                <a:ea typeface="Calibri"/>
                <a:cs typeface="Times New Roman"/>
              </a:rPr>
              <a:t>природные, техногенные, антропогенные, экологические, социальные, биологические.</a:t>
            </a:r>
            <a:endParaRPr lang="ru-RU" sz="1400" dirty="0">
              <a:ea typeface="Calibri"/>
              <a:cs typeface="Times New Roman"/>
            </a:endParaRPr>
          </a:p>
          <a:p>
            <a:pPr indent="450215" algn="just">
              <a:spcAft>
                <a:spcPts val="0"/>
              </a:spcAft>
            </a:pPr>
            <a:r>
              <a:rPr lang="ru-RU" b="1" dirty="0" smtClean="0">
                <a:effectLst/>
                <a:latin typeface="Times New Roman"/>
                <a:ea typeface="Calibri"/>
                <a:cs typeface="Times New Roman"/>
              </a:rPr>
              <a:t>По характеру воздействия на человека</a:t>
            </a:r>
            <a:r>
              <a:rPr lang="ru-RU" b="1" i="1" dirty="0" smtClean="0">
                <a:effectLst/>
                <a:latin typeface="Times New Roman"/>
                <a:ea typeface="Calibri"/>
                <a:cs typeface="Times New Roman"/>
              </a:rPr>
              <a:t> </a:t>
            </a:r>
            <a:r>
              <a:rPr lang="ru-RU" dirty="0" smtClean="0">
                <a:effectLst/>
                <a:latin typeface="Times New Roman"/>
                <a:ea typeface="Calibri"/>
                <a:cs typeface="Times New Roman"/>
              </a:rPr>
              <a:t>опасности можно разделить на 5 групп: механические, физические, химические, биологические, психофизиологические.</a:t>
            </a:r>
            <a:endParaRPr lang="ru-RU" sz="1400" dirty="0">
              <a:ea typeface="Calibri"/>
              <a:cs typeface="Times New Roman"/>
            </a:endParaRPr>
          </a:p>
          <a:p>
            <a:pPr indent="450215" algn="just">
              <a:spcAft>
                <a:spcPts val="0"/>
              </a:spcAft>
            </a:pPr>
            <a:r>
              <a:rPr lang="ru-RU" b="1" dirty="0" smtClean="0">
                <a:effectLst/>
                <a:latin typeface="Times New Roman"/>
                <a:ea typeface="Calibri"/>
                <a:cs typeface="Times New Roman"/>
              </a:rPr>
              <a:t>По времени проявления отрицательных последствий</a:t>
            </a:r>
            <a:r>
              <a:rPr lang="ru-RU" b="1" i="1" dirty="0" smtClean="0">
                <a:effectLst/>
                <a:latin typeface="Times New Roman"/>
                <a:ea typeface="Calibri"/>
                <a:cs typeface="Times New Roman"/>
              </a:rPr>
              <a:t> </a:t>
            </a:r>
            <a:r>
              <a:rPr lang="ru-RU" dirty="0" smtClean="0">
                <a:effectLst/>
                <a:latin typeface="Times New Roman"/>
                <a:ea typeface="Calibri"/>
                <a:cs typeface="Times New Roman"/>
              </a:rPr>
              <a:t>опасности делятся на импульсивные и кумулятивные.</a:t>
            </a:r>
            <a:endParaRPr lang="ru-RU" sz="1400" dirty="0">
              <a:ea typeface="Calibri"/>
              <a:cs typeface="Times New Roman"/>
            </a:endParaRPr>
          </a:p>
          <a:p>
            <a:pPr indent="450215" algn="just">
              <a:spcAft>
                <a:spcPts val="0"/>
              </a:spcAft>
            </a:pPr>
            <a:r>
              <a:rPr lang="ru-RU" b="1" dirty="0" smtClean="0">
                <a:effectLst/>
                <a:latin typeface="Times New Roman"/>
                <a:ea typeface="Calibri"/>
                <a:cs typeface="Times New Roman"/>
              </a:rPr>
              <a:t>По локализации опасности</a:t>
            </a:r>
            <a:r>
              <a:rPr lang="ru-RU" b="1" i="1" dirty="0" smtClean="0">
                <a:effectLst/>
                <a:latin typeface="Times New Roman"/>
                <a:ea typeface="Calibri"/>
                <a:cs typeface="Times New Roman"/>
              </a:rPr>
              <a:t> </a:t>
            </a:r>
            <a:r>
              <a:rPr lang="ru-RU" dirty="0" smtClean="0">
                <a:effectLst/>
                <a:latin typeface="Times New Roman"/>
                <a:ea typeface="Calibri"/>
                <a:cs typeface="Times New Roman"/>
              </a:rPr>
              <a:t>бывают: связанные с литосферой, гидросферой, атмосферой, космосом.</a:t>
            </a:r>
            <a:endParaRPr lang="ru-RU" sz="1400" dirty="0">
              <a:ea typeface="Calibri"/>
              <a:cs typeface="Times New Roman"/>
            </a:endParaRPr>
          </a:p>
          <a:p>
            <a:pPr indent="450215" algn="just">
              <a:spcAft>
                <a:spcPts val="0"/>
              </a:spcAft>
            </a:pPr>
            <a:r>
              <a:rPr lang="ru-RU" b="1" dirty="0" smtClean="0">
                <a:effectLst/>
                <a:latin typeface="Times New Roman"/>
                <a:ea typeface="Calibri"/>
                <a:cs typeface="Times New Roman"/>
              </a:rPr>
              <a:t>По вызываемым последствиям:</a:t>
            </a:r>
            <a:r>
              <a:rPr lang="ru-RU" b="1" i="1" dirty="0" smtClean="0">
                <a:effectLst/>
                <a:latin typeface="Times New Roman"/>
                <a:ea typeface="Calibri"/>
                <a:cs typeface="Times New Roman"/>
              </a:rPr>
              <a:t> </a:t>
            </a:r>
            <a:r>
              <a:rPr lang="ru-RU" dirty="0" smtClean="0">
                <a:effectLst/>
                <a:latin typeface="Times New Roman"/>
                <a:ea typeface="Calibri"/>
                <a:cs typeface="Times New Roman"/>
              </a:rPr>
              <a:t>утомление, заболевания, травмы, аварии, пожары, летальные исходы ит. д.</a:t>
            </a:r>
            <a:endParaRPr lang="ru-RU" sz="1400" dirty="0">
              <a:ea typeface="Calibri"/>
              <a:cs typeface="Times New Roman"/>
            </a:endParaRPr>
          </a:p>
          <a:p>
            <a:pPr indent="450215" algn="just">
              <a:spcAft>
                <a:spcPts val="0"/>
              </a:spcAft>
            </a:pPr>
            <a:r>
              <a:rPr lang="ru-RU" b="1" dirty="0" smtClean="0">
                <a:effectLst/>
                <a:latin typeface="Times New Roman"/>
                <a:ea typeface="Calibri"/>
                <a:cs typeface="Times New Roman"/>
              </a:rPr>
              <a:t>По приносимому ущербу:</a:t>
            </a:r>
            <a:r>
              <a:rPr lang="ru-RU" b="1" i="1" dirty="0" smtClean="0">
                <a:effectLst/>
                <a:latin typeface="Times New Roman"/>
                <a:ea typeface="Calibri"/>
                <a:cs typeface="Times New Roman"/>
              </a:rPr>
              <a:t> </a:t>
            </a:r>
            <a:r>
              <a:rPr lang="ru-RU" dirty="0" smtClean="0">
                <a:effectLst/>
                <a:latin typeface="Times New Roman"/>
                <a:ea typeface="Calibri"/>
                <a:cs typeface="Times New Roman"/>
              </a:rPr>
              <a:t>социальный, технический, экологический, экономический.</a:t>
            </a:r>
            <a:endParaRPr lang="ru-RU" sz="1400" dirty="0">
              <a:ea typeface="Calibri"/>
              <a:cs typeface="Times New Roman"/>
            </a:endParaRPr>
          </a:p>
        </p:txBody>
      </p:sp>
      <p:pic>
        <p:nvPicPr>
          <p:cNvPr id="174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98" t="4865" r="2702" b="14414"/>
          <a:stretch/>
        </p:blipFill>
        <p:spPr bwMode="auto">
          <a:xfrm>
            <a:off x="104555" y="1993404"/>
            <a:ext cx="8928992" cy="37215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882422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12646" y="0"/>
            <a:ext cx="8928992" cy="3077766"/>
          </a:xfrm>
          <a:prstGeom prst="rect">
            <a:avLst/>
          </a:prstGeom>
        </p:spPr>
        <p:txBody>
          <a:bodyPr wrap="square">
            <a:spAutoFit/>
          </a:bodyPr>
          <a:lstStyle/>
          <a:p>
            <a:pPr indent="450215" algn="ctr">
              <a:spcAft>
                <a:spcPts val="0"/>
              </a:spcAft>
            </a:pPr>
            <a:r>
              <a:rPr lang="ru-RU" b="1" dirty="0" smtClean="0">
                <a:effectLst/>
                <a:latin typeface="Times New Roman"/>
                <a:ea typeface="Calibri"/>
                <a:cs typeface="Times New Roman"/>
              </a:rPr>
              <a:t>1.7. Квантификация опасностей</a:t>
            </a:r>
            <a:endParaRPr lang="ru-RU" sz="1400" dirty="0">
              <a:ea typeface="Calibri"/>
              <a:cs typeface="Times New Roman"/>
            </a:endParaRPr>
          </a:p>
          <a:p>
            <a:pPr indent="450215" algn="just">
              <a:spcAft>
                <a:spcPts val="0"/>
              </a:spcAft>
            </a:pPr>
            <a:r>
              <a:rPr lang="ru-RU" sz="1600" b="1" dirty="0" smtClean="0">
                <a:effectLst/>
                <a:latin typeface="Times New Roman"/>
                <a:ea typeface="Calibri"/>
                <a:cs typeface="Times New Roman"/>
              </a:rPr>
              <a:t>Квантификация </a:t>
            </a:r>
            <a:r>
              <a:rPr lang="ru-RU" sz="1600" dirty="0" smtClean="0">
                <a:effectLst/>
                <a:latin typeface="Times New Roman"/>
                <a:ea typeface="Calibri"/>
                <a:cs typeface="Times New Roman"/>
              </a:rPr>
              <a:t>— это введение количественных характеристик для оценки сложных, качественно определяемых понятий.</a:t>
            </a:r>
            <a:endParaRPr lang="ru-RU" sz="1600" dirty="0">
              <a:ea typeface="Calibri"/>
              <a:cs typeface="Times New Roman"/>
            </a:endParaRPr>
          </a:p>
          <a:p>
            <a:pPr indent="450215" algn="just">
              <a:spcAft>
                <a:spcPts val="0"/>
              </a:spcAft>
            </a:pPr>
            <a:r>
              <a:rPr lang="ru-RU" sz="1600" dirty="0" smtClean="0">
                <a:effectLst/>
                <a:latin typeface="Times New Roman"/>
                <a:ea typeface="Calibri"/>
                <a:cs typeface="Times New Roman"/>
              </a:rPr>
              <a:t>Применяются численные, балльные и другие приемы квантификации. Наиболее распространенной оценкой опасности является риск.</a:t>
            </a:r>
            <a:endParaRPr lang="ru-RU" sz="1600" dirty="0">
              <a:ea typeface="Calibri"/>
              <a:cs typeface="Times New Roman"/>
            </a:endParaRPr>
          </a:p>
          <a:p>
            <a:pPr indent="450215" algn="just">
              <a:spcAft>
                <a:spcPts val="0"/>
              </a:spcAft>
            </a:pPr>
            <a:r>
              <a:rPr lang="ru-RU" sz="1600" b="1" dirty="0" smtClean="0">
                <a:effectLst/>
                <a:latin typeface="Times New Roman"/>
                <a:ea typeface="Calibri"/>
                <a:cs typeface="Times New Roman"/>
              </a:rPr>
              <a:t>Риск </a:t>
            </a:r>
            <a:r>
              <a:rPr lang="ru-RU" sz="1600" dirty="0" smtClean="0">
                <a:effectLst/>
                <a:latin typeface="Times New Roman"/>
                <a:ea typeface="Calibri"/>
                <a:cs typeface="Times New Roman"/>
              </a:rPr>
              <a:t>— частота реализации опасностей.</a:t>
            </a:r>
            <a:endParaRPr lang="ru-RU" sz="1600" dirty="0">
              <a:ea typeface="Calibri"/>
              <a:cs typeface="Times New Roman"/>
            </a:endParaRPr>
          </a:p>
          <a:p>
            <a:pPr indent="450215" algn="just">
              <a:spcAft>
                <a:spcPts val="0"/>
              </a:spcAft>
            </a:pPr>
            <a:r>
              <a:rPr lang="ru-RU" sz="1600" b="1" dirty="0" smtClean="0">
                <a:effectLst/>
                <a:latin typeface="Times New Roman"/>
                <a:ea typeface="Calibri"/>
                <a:cs typeface="Times New Roman"/>
              </a:rPr>
              <a:t>Количественная оценка </a:t>
            </a:r>
            <a:r>
              <a:rPr lang="ru-RU" sz="1600" dirty="0" smtClean="0">
                <a:effectLst/>
                <a:latin typeface="Times New Roman"/>
                <a:ea typeface="Calibri"/>
                <a:cs typeface="Times New Roman"/>
              </a:rPr>
              <a:t>— это отношение числа тех или иных неблагоприятных последствий к их возможному числу за определенный период. Определяя риск, необходимо указать класс последствий, т. е. ответить на вопрос: риск чего?</a:t>
            </a:r>
            <a:endParaRPr lang="ru-RU" sz="1600" dirty="0">
              <a:ea typeface="Calibri"/>
              <a:cs typeface="Times New Roman"/>
            </a:endParaRPr>
          </a:p>
          <a:p>
            <a:pPr indent="450215" algn="just">
              <a:spcAft>
                <a:spcPts val="0"/>
              </a:spcAft>
            </a:pPr>
            <a:r>
              <a:rPr lang="ru-RU" sz="1600" dirty="0" smtClean="0">
                <a:effectLst/>
                <a:latin typeface="Times New Roman"/>
                <a:ea typeface="Calibri"/>
                <a:cs typeface="Times New Roman"/>
              </a:rPr>
              <a:t>Формально риск — это частота. Но по существу между этими понятиями имеет место существенная разница, т. к. применительно к проблемам безопасности о возможном числе неблагоприятных последствий приходится говорить с известной долей условности.</a:t>
            </a:r>
            <a:endParaRPr lang="ru-RU" sz="1600" dirty="0">
              <a:ea typeface="Calibri"/>
              <a:cs typeface="Times New Roman"/>
            </a:endParaRP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702" y="3077766"/>
            <a:ext cx="7920880" cy="26372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5262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3679" r="-1225"/>
          <a:stretch/>
        </p:blipFill>
        <p:spPr bwMode="auto">
          <a:xfrm>
            <a:off x="179512" y="106786"/>
            <a:ext cx="8856984" cy="54870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13215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5" y="121196"/>
            <a:ext cx="8928992" cy="5472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94266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2532" r="10967" b="9291"/>
          <a:stretch/>
        </p:blipFill>
        <p:spPr bwMode="auto">
          <a:xfrm>
            <a:off x="179512" y="121196"/>
            <a:ext cx="8784976" cy="54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50175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0" y="-20315"/>
            <a:ext cx="4679704" cy="5632311"/>
          </a:xfrm>
          <a:prstGeom prst="rect">
            <a:avLst/>
          </a:prstGeom>
        </p:spPr>
        <p:txBody>
          <a:bodyPr wrap="square">
            <a:spAutoFit/>
          </a:bodyPr>
          <a:lstStyle/>
          <a:p>
            <a:pPr indent="450215" algn="just">
              <a:spcAft>
                <a:spcPts val="0"/>
              </a:spcAft>
            </a:pPr>
            <a:r>
              <a:rPr lang="ru-RU" dirty="0" smtClean="0">
                <a:effectLst/>
                <a:latin typeface="Times New Roman"/>
                <a:ea typeface="Calibri"/>
                <a:cs typeface="Times New Roman"/>
              </a:rPr>
              <a:t>Кроме этого, выделяют </a:t>
            </a:r>
            <a:r>
              <a:rPr lang="ru-RU" b="1" dirty="0" smtClean="0">
                <a:effectLst/>
                <a:latin typeface="Times New Roman"/>
                <a:ea typeface="Calibri"/>
                <a:cs typeface="Times New Roman"/>
              </a:rPr>
              <a:t>мотивированный</a:t>
            </a:r>
            <a:r>
              <a:rPr lang="ru-RU" dirty="0" smtClean="0">
                <a:effectLst/>
                <a:latin typeface="Times New Roman"/>
                <a:ea typeface="Calibri"/>
                <a:cs typeface="Times New Roman"/>
              </a:rPr>
              <a:t> (обоснованный) и </a:t>
            </a:r>
            <a:r>
              <a:rPr lang="ru-RU" b="1" dirty="0" smtClean="0">
                <a:effectLst/>
                <a:latin typeface="Times New Roman"/>
                <a:ea typeface="Calibri"/>
                <a:cs typeface="Times New Roman"/>
              </a:rPr>
              <a:t>немотивированный</a:t>
            </a:r>
            <a:r>
              <a:rPr lang="ru-RU" dirty="0" smtClean="0">
                <a:effectLst/>
                <a:latin typeface="Times New Roman"/>
                <a:ea typeface="Calibri"/>
                <a:cs typeface="Times New Roman"/>
              </a:rPr>
              <a:t> (необоснованный) риск. В случае производственных аварий, пожаров, в целях спасения людей, пострадавших от аварий и пожаров, человеку приходится идти на риск. Обоснованность такого риска определяется необходимостью оказания помощи пострадавшим людям, желанием спасти от разрушения дорогостоящее оборудование или сооружения предприятий. </a:t>
            </a:r>
            <a:endParaRPr lang="ru-RU" sz="1400" dirty="0">
              <a:ea typeface="Calibri"/>
              <a:cs typeface="Times New Roman"/>
            </a:endParaRPr>
          </a:p>
          <a:p>
            <a:pPr indent="450215" algn="just">
              <a:spcAft>
                <a:spcPts val="0"/>
              </a:spcAft>
            </a:pPr>
            <a:r>
              <a:rPr lang="ru-RU" dirty="0" smtClean="0">
                <a:effectLst/>
                <a:latin typeface="Times New Roman"/>
                <a:ea typeface="Calibri"/>
                <a:cs typeface="Times New Roman"/>
              </a:rPr>
              <a:t>Нежелание работников на производстве руководствоваться действующими требованиями безопасности технологических процессов, неиспользование средств индивидуальной защиты и т.п. может сформировать </a:t>
            </a:r>
            <a:r>
              <a:rPr lang="ru-RU" b="1" dirty="0" smtClean="0">
                <a:effectLst/>
                <a:latin typeface="Times New Roman"/>
                <a:ea typeface="Calibri"/>
                <a:cs typeface="Times New Roman"/>
              </a:rPr>
              <a:t>необоснованный</a:t>
            </a:r>
            <a:r>
              <a:rPr lang="ru-RU" dirty="0" smtClean="0">
                <a:effectLst/>
                <a:latin typeface="Times New Roman"/>
                <a:ea typeface="Calibri"/>
                <a:cs typeface="Times New Roman"/>
              </a:rPr>
              <a:t> риск, как правило, приводящий к травмам и формирующий предпосылки аварий на производстве. </a:t>
            </a:r>
            <a:endParaRPr lang="ru-RU" sz="1400" dirty="0">
              <a:ea typeface="Calibri"/>
              <a:cs typeface="Times New Roman"/>
            </a:endParaRPr>
          </a:p>
        </p:txBody>
      </p:sp>
      <p:pic>
        <p:nvPicPr>
          <p:cNvPr id="2253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07" t="12669" r="4224" b="3885"/>
          <a:stretch/>
        </p:blipFill>
        <p:spPr bwMode="auto">
          <a:xfrm>
            <a:off x="4679704" y="18834"/>
            <a:ext cx="4464296" cy="5617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44938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121196"/>
            <a:ext cx="8928992" cy="5293757"/>
          </a:xfrm>
          <a:prstGeom prst="rect">
            <a:avLst/>
          </a:prstGeom>
        </p:spPr>
        <p:txBody>
          <a:bodyPr wrap="square">
            <a:spAutoFit/>
          </a:bodyPr>
          <a:lstStyle/>
          <a:p>
            <a:pPr indent="450215" algn="ctr">
              <a:spcAft>
                <a:spcPts val="0"/>
              </a:spcAft>
            </a:pPr>
            <a:r>
              <a:rPr lang="ru-RU" b="1" dirty="0" smtClean="0">
                <a:effectLst/>
                <a:latin typeface="Times New Roman"/>
                <a:ea typeface="Calibri"/>
                <a:cs typeface="Times New Roman"/>
              </a:rPr>
              <a:t>1.8. Решение задач БЖД</a:t>
            </a:r>
            <a:endParaRPr lang="ru-RU" sz="1400" dirty="0">
              <a:ea typeface="Calibri"/>
              <a:cs typeface="Times New Roman"/>
            </a:endParaRPr>
          </a:p>
          <a:p>
            <a:pPr indent="450215" algn="just">
              <a:spcAft>
                <a:spcPts val="0"/>
              </a:spcAft>
            </a:pPr>
            <a:r>
              <a:rPr lang="ru-RU" dirty="0" smtClean="0">
                <a:effectLst/>
                <a:latin typeface="Times New Roman"/>
                <a:ea typeface="Calibri"/>
                <a:cs typeface="Times New Roman"/>
              </a:rPr>
              <a:t>При проектировании и эксплуатации технических систем невозможно без знания инженером уровней допустимого воздействия опасных и вредных факторов на человека и среду обитания, а также без знания негативных последствий, возникающих при нарушении нормативных требований.</a:t>
            </a:r>
            <a:endParaRPr lang="ru-RU" sz="1400" dirty="0">
              <a:ea typeface="Calibri"/>
              <a:cs typeface="Times New Roman"/>
            </a:endParaRPr>
          </a:p>
          <a:p>
            <a:pPr indent="450215" algn="just">
              <a:spcAft>
                <a:spcPts val="0"/>
              </a:spcAft>
            </a:pPr>
            <a:r>
              <a:rPr lang="ru-RU" dirty="0" smtClean="0">
                <a:effectLst/>
                <a:latin typeface="Times New Roman"/>
                <a:ea typeface="Calibri"/>
                <a:cs typeface="Times New Roman"/>
              </a:rPr>
              <a:t>Разрабатывая новую технику, инженер обязан обеспечить не только её функциональное совершенство, технологичность и приемлемые экономические показатели, но и достичь требуемых уровней её экологичности и безопасности. На этапе проектирования и подготовки производства инженер должен уметь выявить все негативные факторы, установить их значимость, разработать и применить в конструкции машин средства снижения негативных факторов до допустимых значений, а также средства предупреждения аварий и катастроф.</a:t>
            </a:r>
            <a:endParaRPr lang="ru-RU" sz="1400" dirty="0">
              <a:ea typeface="Calibri"/>
              <a:cs typeface="Times New Roman"/>
            </a:endParaRPr>
          </a:p>
          <a:p>
            <a:pPr indent="450215" algn="just">
              <a:spcAft>
                <a:spcPts val="0"/>
              </a:spcAft>
            </a:pPr>
            <a:r>
              <a:rPr lang="ru-RU" b="1" dirty="0" smtClean="0">
                <a:effectLst/>
                <a:latin typeface="Times New Roman"/>
                <a:ea typeface="Calibri"/>
                <a:cs typeface="Times New Roman"/>
              </a:rPr>
              <a:t>Труд</a:t>
            </a:r>
            <a:r>
              <a:rPr lang="ru-RU" dirty="0" smtClean="0">
                <a:effectLst/>
                <a:latin typeface="Times New Roman"/>
                <a:ea typeface="Calibri"/>
                <a:cs typeface="Times New Roman"/>
              </a:rPr>
              <a:t> - целесообразная деятельность человека, в процессе которой он при помощи орудий труда воздействует на природу и использует ее в целях создания предметов, необходимых для удовлетворения своих потребностей.</a:t>
            </a:r>
          </a:p>
          <a:p>
            <a:pPr indent="450215" algn="just">
              <a:spcAft>
                <a:spcPts val="0"/>
              </a:spcAft>
            </a:pPr>
            <a:r>
              <a:rPr lang="ru-RU" b="1" dirty="0" smtClean="0">
                <a:effectLst/>
                <a:latin typeface="Times New Roman"/>
                <a:ea typeface="Calibri"/>
                <a:cs typeface="Times New Roman"/>
              </a:rPr>
              <a:t>Опасная зона</a:t>
            </a:r>
            <a:r>
              <a:rPr lang="ru-RU" dirty="0" smtClean="0">
                <a:effectLst/>
                <a:latin typeface="Times New Roman"/>
                <a:ea typeface="Calibri"/>
                <a:cs typeface="Times New Roman"/>
              </a:rPr>
              <a:t> – это зона действия опасных факторов. Вероятность превращения потенциальной опасности в реальную зависит от взаимного расположения во времени и пространстве человека и опасной зоны.</a:t>
            </a:r>
            <a:endParaRPr lang="ru-RU" dirty="0">
              <a:ea typeface="Calibri"/>
              <a:cs typeface="Times New Roman"/>
            </a:endParaRPr>
          </a:p>
          <a:p>
            <a:pPr indent="450215" algn="just">
              <a:spcAft>
                <a:spcPts val="0"/>
              </a:spcAft>
            </a:pPr>
            <a:endParaRPr lang="ru-RU" sz="1400" dirty="0">
              <a:ea typeface="Calibri"/>
              <a:cs typeface="Times New Roman"/>
            </a:endParaRPr>
          </a:p>
        </p:txBody>
      </p:sp>
    </p:spTree>
    <p:extLst>
      <p:ext uri="{BB962C8B-B14F-4D97-AF65-F5344CB8AC3E}">
        <p14:creationId xmlns:p14="http://schemas.microsoft.com/office/powerpoint/2010/main" val="2188963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0"/>
            <a:ext cx="8928992" cy="966290"/>
          </a:xfrm>
          <a:prstGeom prst="rect">
            <a:avLst/>
          </a:prstGeom>
        </p:spPr>
        <p:txBody>
          <a:bodyPr wrap="square">
            <a:spAutoFit/>
          </a:bodyPr>
          <a:lstStyle/>
          <a:p>
            <a:pPr indent="450215" algn="ctr">
              <a:lnSpc>
                <a:spcPct val="150000"/>
              </a:lnSpc>
              <a:spcAft>
                <a:spcPts val="0"/>
              </a:spcAft>
            </a:pPr>
            <a:r>
              <a:rPr lang="ru-RU" sz="2000" b="1" dirty="0" smtClean="0">
                <a:effectLst/>
                <a:latin typeface="Times New Roman"/>
                <a:ea typeface="Calibri"/>
                <a:cs typeface="Times New Roman"/>
              </a:rPr>
              <a:t>Все опасные и вредные производственные факторы подразделяются на 4 группы:</a:t>
            </a:r>
            <a:endParaRPr lang="ru-RU" sz="2000" b="1" dirty="0">
              <a:ea typeface="Calibri"/>
              <a:cs typeface="Times New Roman"/>
            </a:endParaRPr>
          </a:p>
        </p:txBody>
      </p:sp>
      <p:pic>
        <p:nvPicPr>
          <p:cNvPr id="2457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622"/>
          <a:stretch/>
        </p:blipFill>
        <p:spPr bwMode="auto">
          <a:xfrm>
            <a:off x="251520" y="980042"/>
            <a:ext cx="8784976" cy="4613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122341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0"/>
            <a:ext cx="8928992" cy="5493812"/>
          </a:xfrm>
          <a:prstGeom prst="rect">
            <a:avLst/>
          </a:prstGeom>
        </p:spPr>
        <p:txBody>
          <a:bodyPr wrap="square">
            <a:spAutoFit/>
          </a:bodyPr>
          <a:lstStyle/>
          <a:p>
            <a:pPr indent="450215" algn="just">
              <a:lnSpc>
                <a:spcPct val="150000"/>
              </a:lnSpc>
              <a:spcAft>
                <a:spcPts val="0"/>
              </a:spcAft>
            </a:pPr>
            <a:r>
              <a:rPr lang="ru-RU" b="1" dirty="0" smtClean="0">
                <a:effectLst/>
                <a:latin typeface="Times New Roman"/>
                <a:ea typeface="Calibri"/>
                <a:cs typeface="Times New Roman"/>
              </a:rPr>
              <a:t>1. Физические факторы</a:t>
            </a:r>
            <a:r>
              <a:rPr lang="ru-RU" dirty="0" smtClean="0">
                <a:effectLst/>
                <a:latin typeface="Times New Roman"/>
                <a:ea typeface="Calibri"/>
                <a:cs typeface="Times New Roman"/>
              </a:rPr>
              <a:t>: движущиеся части механизмов, повышение или понижение температуры воздуха, повышение или понижение температуры поверхности, повышенная запыленность или загазованность, повышенная влажность, повышенная скорость движения воздуха, повышенный уровень шума, повышенный уровень вибрации, недостаточная освещенность, повышенный уровень излучения (УФИ, лазерное, электромагнитное), опасность поражения электрическим током и т.д.</a:t>
            </a:r>
            <a:endParaRPr lang="ru-RU" sz="1400" dirty="0">
              <a:ea typeface="Calibri"/>
              <a:cs typeface="Times New Roman"/>
            </a:endParaRPr>
          </a:p>
          <a:p>
            <a:pPr indent="450215" algn="just">
              <a:lnSpc>
                <a:spcPct val="150000"/>
              </a:lnSpc>
              <a:spcAft>
                <a:spcPts val="0"/>
              </a:spcAft>
            </a:pPr>
            <a:r>
              <a:rPr lang="ru-RU" b="1" dirty="0" smtClean="0">
                <a:effectLst/>
                <a:latin typeface="Times New Roman"/>
                <a:ea typeface="Calibri"/>
                <a:cs typeface="Times New Roman"/>
              </a:rPr>
              <a:t>2. Химические факторы</a:t>
            </a:r>
            <a:r>
              <a:rPr lang="ru-RU" dirty="0" smtClean="0">
                <a:effectLst/>
                <a:latin typeface="Times New Roman"/>
                <a:ea typeface="Calibri"/>
                <a:cs typeface="Times New Roman"/>
              </a:rPr>
              <a:t>: </a:t>
            </a:r>
            <a:r>
              <a:rPr lang="ru-RU" dirty="0" err="1" smtClean="0">
                <a:effectLst/>
                <a:latin typeface="Times New Roman"/>
                <a:ea typeface="Calibri"/>
                <a:cs typeface="Times New Roman"/>
              </a:rPr>
              <a:t>общетоксичные</a:t>
            </a:r>
            <a:r>
              <a:rPr lang="ru-RU" dirty="0" smtClean="0">
                <a:effectLst/>
                <a:latin typeface="Times New Roman"/>
                <a:ea typeface="Calibri"/>
                <a:cs typeface="Times New Roman"/>
              </a:rPr>
              <a:t>, раздражающие, вызывающие аллергию, канцерогенные (вызывают рак), мутагенные, влияющие на репродуктивную деятельность.</a:t>
            </a:r>
            <a:endParaRPr lang="ru-RU" sz="1400" dirty="0">
              <a:ea typeface="Calibri"/>
              <a:cs typeface="Times New Roman"/>
            </a:endParaRPr>
          </a:p>
          <a:p>
            <a:pPr indent="450215" algn="just">
              <a:lnSpc>
                <a:spcPct val="150000"/>
              </a:lnSpc>
              <a:spcAft>
                <a:spcPts val="0"/>
              </a:spcAft>
            </a:pPr>
            <a:r>
              <a:rPr lang="ru-RU" b="1" dirty="0" smtClean="0">
                <a:effectLst/>
                <a:latin typeface="Times New Roman"/>
                <a:ea typeface="Calibri"/>
                <a:cs typeface="Times New Roman"/>
              </a:rPr>
              <a:t>3. Биологические факторы</a:t>
            </a:r>
            <a:r>
              <a:rPr lang="ru-RU" dirty="0" smtClean="0">
                <a:effectLst/>
                <a:latin typeface="Times New Roman"/>
                <a:ea typeface="Calibri"/>
                <a:cs typeface="Times New Roman"/>
              </a:rPr>
              <a:t>: микроорганизмы, </a:t>
            </a:r>
            <a:r>
              <a:rPr lang="ru-RU" dirty="0" err="1" smtClean="0">
                <a:effectLst/>
                <a:latin typeface="Times New Roman"/>
                <a:ea typeface="Calibri"/>
                <a:cs typeface="Times New Roman"/>
              </a:rPr>
              <a:t>макроорганизмы</a:t>
            </a:r>
            <a:r>
              <a:rPr lang="ru-RU" dirty="0" smtClean="0">
                <a:effectLst/>
                <a:latin typeface="Times New Roman"/>
                <a:ea typeface="Calibri"/>
                <a:cs typeface="Times New Roman"/>
              </a:rPr>
              <a:t>.</a:t>
            </a:r>
            <a:endParaRPr lang="ru-RU" sz="1400" dirty="0">
              <a:ea typeface="Calibri"/>
              <a:cs typeface="Times New Roman"/>
            </a:endParaRPr>
          </a:p>
          <a:p>
            <a:pPr indent="450215" algn="just">
              <a:lnSpc>
                <a:spcPct val="150000"/>
              </a:lnSpc>
              <a:spcAft>
                <a:spcPts val="0"/>
              </a:spcAft>
            </a:pPr>
            <a:r>
              <a:rPr lang="ru-RU" b="1" dirty="0" smtClean="0">
                <a:effectLst/>
                <a:latin typeface="Times New Roman"/>
                <a:ea typeface="Calibri"/>
                <a:cs typeface="Times New Roman"/>
              </a:rPr>
              <a:t>4. Психофизиологические факторы</a:t>
            </a:r>
            <a:r>
              <a:rPr lang="ru-RU" dirty="0" smtClean="0">
                <a:effectLst/>
                <a:latin typeface="Times New Roman"/>
                <a:ea typeface="Calibri"/>
                <a:cs typeface="Times New Roman"/>
              </a:rPr>
              <a:t>: физическая перегрузка, нервно-психические перегрузки (умственное перенапряжение, перенапряжение анализаторов, эмоциональные перегрузки, монотонность труда).</a:t>
            </a:r>
            <a:endParaRPr lang="ru-RU" sz="1400" dirty="0">
              <a:ea typeface="Calibri"/>
              <a:cs typeface="Times New Roman"/>
            </a:endParaRPr>
          </a:p>
        </p:txBody>
      </p:sp>
    </p:spTree>
    <p:extLst>
      <p:ext uri="{BB962C8B-B14F-4D97-AF65-F5344CB8AC3E}">
        <p14:creationId xmlns:p14="http://schemas.microsoft.com/office/powerpoint/2010/main" val="41759065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0"/>
            <a:ext cx="8928992" cy="5770811"/>
          </a:xfrm>
          <a:prstGeom prst="rect">
            <a:avLst/>
          </a:prstGeom>
        </p:spPr>
        <p:txBody>
          <a:bodyPr wrap="square">
            <a:spAutoFit/>
          </a:bodyPr>
          <a:lstStyle/>
          <a:p>
            <a:pPr lvl="0" indent="450215" algn="ctr"/>
            <a:r>
              <a:rPr lang="ru-RU" b="1" dirty="0">
                <a:solidFill>
                  <a:prstClr val="black"/>
                </a:solidFill>
                <a:latin typeface="Times New Roman"/>
                <a:ea typeface="Calibri"/>
                <a:cs typeface="Times New Roman"/>
              </a:rPr>
              <a:t>Задачи БЖД сводятся к:</a:t>
            </a:r>
            <a:endParaRPr lang="ru-RU" sz="1400" b="1" dirty="0">
              <a:solidFill>
                <a:prstClr val="black"/>
              </a:solidFill>
              <a:ea typeface="Calibri"/>
              <a:cs typeface="Times New Roman"/>
            </a:endParaRPr>
          </a:p>
          <a:p>
            <a:pPr lvl="0" indent="542925" algn="just">
              <a:buSzPts val="1000"/>
              <a:buFont typeface="Symbol"/>
              <a:buChar char=""/>
              <a:tabLst>
                <a:tab pos="-180340" algn="l"/>
              </a:tabLst>
            </a:pPr>
            <a:r>
              <a:rPr lang="ru-RU" sz="1950" dirty="0">
                <a:solidFill>
                  <a:prstClr val="black"/>
                </a:solidFill>
                <a:latin typeface="Times New Roman"/>
                <a:ea typeface="Calibri"/>
                <a:cs typeface="Times New Roman"/>
              </a:rPr>
              <a:t>теоретическому анализу и разработке методов идентификации (распознавание и количественная оценка) опасных и вредных факторов, генерируемых элементами среды обитания (технические средства, технологические процессы, материалы, здания и сооружения, элементы </a:t>
            </a:r>
            <a:r>
              <a:rPr lang="ru-RU" sz="1950" dirty="0" err="1">
                <a:solidFill>
                  <a:prstClr val="black"/>
                </a:solidFill>
                <a:latin typeface="Times New Roman"/>
                <a:ea typeface="Calibri"/>
                <a:cs typeface="Times New Roman"/>
              </a:rPr>
              <a:t>техносферы</a:t>
            </a:r>
            <a:r>
              <a:rPr lang="ru-RU" sz="1950" dirty="0">
                <a:solidFill>
                  <a:prstClr val="black"/>
                </a:solidFill>
                <a:latin typeface="Times New Roman"/>
                <a:ea typeface="Calibri"/>
                <a:cs typeface="Times New Roman"/>
              </a:rPr>
              <a:t>, природные и социальные явления);</a:t>
            </a:r>
            <a:endParaRPr lang="ru-RU" sz="1950" dirty="0">
              <a:solidFill>
                <a:prstClr val="black"/>
              </a:solidFill>
              <a:ea typeface="Calibri"/>
              <a:cs typeface="Times New Roman"/>
            </a:endParaRPr>
          </a:p>
          <a:p>
            <a:pPr lvl="0" indent="542925" algn="just">
              <a:buSzPts val="1000"/>
              <a:buFont typeface="Symbol"/>
              <a:buChar char=""/>
              <a:tabLst>
                <a:tab pos="-180340" algn="l"/>
              </a:tabLst>
            </a:pPr>
            <a:r>
              <a:rPr lang="ru-RU" sz="1950" dirty="0">
                <a:solidFill>
                  <a:prstClr val="black"/>
                </a:solidFill>
                <a:latin typeface="Times New Roman"/>
                <a:ea typeface="Calibri"/>
                <a:cs typeface="Times New Roman"/>
              </a:rPr>
              <a:t>комплексной оценке многофакторного влияния негативных условий среды обитания на работоспособность и здоровье человека;</a:t>
            </a:r>
            <a:endParaRPr lang="ru-RU" sz="1950" dirty="0">
              <a:solidFill>
                <a:prstClr val="black"/>
              </a:solidFill>
              <a:ea typeface="Calibri"/>
              <a:cs typeface="Times New Roman"/>
            </a:endParaRPr>
          </a:p>
          <a:p>
            <a:pPr lvl="0" indent="542925" algn="just">
              <a:buSzPts val="1000"/>
              <a:buFont typeface="Symbol"/>
              <a:buChar char=""/>
              <a:tabLst>
                <a:tab pos="-180340" algn="l"/>
              </a:tabLst>
            </a:pPr>
            <a:r>
              <a:rPr lang="ru-RU" sz="1950" dirty="0">
                <a:solidFill>
                  <a:prstClr val="black"/>
                </a:solidFill>
                <a:latin typeface="Times New Roman"/>
                <a:ea typeface="Calibri"/>
                <a:cs typeface="Times New Roman"/>
              </a:rPr>
              <a:t>оптимизации условий деятельности и отдыха человека;</a:t>
            </a:r>
            <a:endParaRPr lang="ru-RU" sz="1950" dirty="0">
              <a:solidFill>
                <a:prstClr val="black"/>
              </a:solidFill>
              <a:ea typeface="Calibri"/>
              <a:cs typeface="Times New Roman"/>
            </a:endParaRPr>
          </a:p>
          <a:p>
            <a:pPr lvl="0" indent="542925" algn="just">
              <a:buSzPts val="1000"/>
              <a:buFont typeface="Symbol"/>
              <a:buChar char=""/>
              <a:tabLst>
                <a:tab pos="-180340" algn="l"/>
              </a:tabLst>
            </a:pPr>
            <a:r>
              <a:rPr lang="ru-RU" sz="1950" dirty="0">
                <a:solidFill>
                  <a:prstClr val="black"/>
                </a:solidFill>
                <a:latin typeface="Times New Roman"/>
                <a:ea typeface="Calibri"/>
                <a:cs typeface="Times New Roman"/>
              </a:rPr>
              <a:t>разработке принципов и методов защиты от опасностей;</a:t>
            </a:r>
            <a:endParaRPr lang="ru-RU" sz="1950" dirty="0">
              <a:solidFill>
                <a:prstClr val="black"/>
              </a:solidFill>
              <a:ea typeface="Calibri"/>
              <a:cs typeface="Times New Roman"/>
            </a:endParaRPr>
          </a:p>
          <a:p>
            <a:pPr lvl="0" indent="542925" algn="just">
              <a:buSzPts val="1000"/>
              <a:buFont typeface="Symbol"/>
              <a:buChar char=""/>
              <a:tabLst>
                <a:tab pos="-180340" algn="l"/>
              </a:tabLst>
            </a:pPr>
            <a:r>
              <a:rPr lang="ru-RU" sz="1950" dirty="0">
                <a:solidFill>
                  <a:prstClr val="black"/>
                </a:solidFill>
                <a:latin typeface="Times New Roman"/>
                <a:ea typeface="Calibri"/>
                <a:cs typeface="Times New Roman"/>
              </a:rPr>
              <a:t>разработке и рациональному использованию средств защиты человека и среды обитания от негативного воздействия, техногенных источников и стихийных явлений, а также средств, обеспечивающих комфортные условия деятельности человека на всех стадиях его жизненного цикла;</a:t>
            </a:r>
            <a:endParaRPr lang="ru-RU" sz="1950" dirty="0">
              <a:solidFill>
                <a:prstClr val="black"/>
              </a:solidFill>
              <a:ea typeface="Calibri"/>
              <a:cs typeface="Times New Roman"/>
            </a:endParaRPr>
          </a:p>
          <a:p>
            <a:pPr lvl="0" indent="542925" algn="just">
              <a:buSzPts val="1000"/>
              <a:buFont typeface="Symbol"/>
              <a:buChar char=""/>
              <a:tabLst>
                <a:tab pos="-180340" algn="l"/>
              </a:tabLst>
            </a:pPr>
            <a:r>
              <a:rPr lang="ru-RU" sz="1950" dirty="0">
                <a:solidFill>
                  <a:prstClr val="black"/>
                </a:solidFill>
                <a:latin typeface="Times New Roman"/>
                <a:ea typeface="Calibri"/>
                <a:cs typeface="Times New Roman"/>
              </a:rPr>
              <a:t>непрерывному контролю и мониторингу среды обитания;</a:t>
            </a:r>
            <a:endParaRPr lang="ru-RU" sz="1950" dirty="0">
              <a:solidFill>
                <a:prstClr val="black"/>
              </a:solidFill>
              <a:ea typeface="Calibri"/>
              <a:cs typeface="Times New Roman"/>
            </a:endParaRPr>
          </a:p>
          <a:p>
            <a:pPr lvl="0" indent="542925" algn="just">
              <a:buSzPts val="1000"/>
              <a:buFont typeface="Symbol"/>
              <a:buChar char=""/>
              <a:tabLst>
                <a:tab pos="-180340" algn="l"/>
              </a:tabLst>
            </a:pPr>
            <a:r>
              <a:rPr lang="ru-RU" sz="1950" dirty="0">
                <a:solidFill>
                  <a:prstClr val="black"/>
                </a:solidFill>
                <a:latin typeface="Times New Roman"/>
                <a:ea typeface="Calibri"/>
                <a:cs typeface="Times New Roman"/>
              </a:rPr>
              <a:t>моделированию и прогнозированию развития </a:t>
            </a:r>
            <a:r>
              <a:rPr lang="ru-RU" sz="1920" dirty="0">
                <a:solidFill>
                  <a:prstClr val="black"/>
                </a:solidFill>
                <a:latin typeface="Times New Roman"/>
                <a:ea typeface="Calibri"/>
                <a:cs typeface="Times New Roman"/>
              </a:rPr>
              <a:t>чрезвычайных</a:t>
            </a:r>
            <a:r>
              <a:rPr lang="ru-RU" sz="1950" dirty="0">
                <a:solidFill>
                  <a:prstClr val="black"/>
                </a:solidFill>
                <a:latin typeface="Times New Roman"/>
                <a:ea typeface="Calibri"/>
                <a:cs typeface="Times New Roman"/>
              </a:rPr>
              <a:t> ситуаций;</a:t>
            </a:r>
            <a:endParaRPr lang="ru-RU" sz="1950" dirty="0">
              <a:solidFill>
                <a:prstClr val="black"/>
              </a:solidFill>
              <a:ea typeface="Calibri"/>
              <a:cs typeface="Times New Roman"/>
            </a:endParaRPr>
          </a:p>
          <a:p>
            <a:pPr lvl="0" indent="542925" algn="just">
              <a:buSzPts val="1000"/>
              <a:buFont typeface="Symbol"/>
              <a:buChar char=""/>
              <a:tabLst>
                <a:tab pos="-180340" algn="l"/>
              </a:tabLst>
            </a:pPr>
            <a:r>
              <a:rPr lang="ru-RU" sz="1950" dirty="0" smtClean="0">
                <a:solidFill>
                  <a:prstClr val="black"/>
                </a:solidFill>
                <a:latin typeface="Times New Roman"/>
                <a:ea typeface="Calibri"/>
                <a:cs typeface="Times New Roman"/>
              </a:rPr>
              <a:t>разработке </a:t>
            </a:r>
            <a:r>
              <a:rPr lang="ru-RU" sz="1950" dirty="0">
                <a:solidFill>
                  <a:prstClr val="black"/>
                </a:solidFill>
                <a:latin typeface="Times New Roman"/>
                <a:ea typeface="Calibri"/>
                <a:cs typeface="Times New Roman"/>
              </a:rPr>
              <a:t>мер по ликвидации последствий проявления опасностей;</a:t>
            </a:r>
            <a:endParaRPr lang="ru-RU" sz="1950" dirty="0">
              <a:solidFill>
                <a:prstClr val="black"/>
              </a:solidFill>
              <a:ea typeface="Calibri"/>
              <a:cs typeface="Times New Roman"/>
            </a:endParaRPr>
          </a:p>
          <a:p>
            <a:pPr lvl="0" indent="542925" algn="just">
              <a:buSzPts val="1000"/>
              <a:buFont typeface="Symbol"/>
              <a:buChar char=""/>
              <a:tabLst>
                <a:tab pos="-180340" algn="l"/>
              </a:tabLst>
            </a:pPr>
            <a:r>
              <a:rPr lang="ru-RU" sz="1950" dirty="0">
                <a:solidFill>
                  <a:prstClr val="black"/>
                </a:solidFill>
                <a:latin typeface="Times New Roman"/>
                <a:ea typeface="Calibri"/>
                <a:cs typeface="Times New Roman"/>
              </a:rPr>
              <a:t>разработке мер по обеспечению национальной и международной безопасности.</a:t>
            </a:r>
            <a:endParaRPr lang="ru-RU" sz="1950" dirty="0">
              <a:solidFill>
                <a:prstClr val="black"/>
              </a:solidFill>
              <a:ea typeface="Calibri"/>
              <a:cs typeface="Times New Roman"/>
            </a:endParaRPr>
          </a:p>
        </p:txBody>
      </p:sp>
    </p:spTree>
    <p:extLst>
      <p:ext uri="{BB962C8B-B14F-4D97-AF65-F5344CB8AC3E}">
        <p14:creationId xmlns:p14="http://schemas.microsoft.com/office/powerpoint/2010/main" val="14534981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406" b="4216"/>
          <a:stretch/>
        </p:blipFill>
        <p:spPr bwMode="auto">
          <a:xfrm>
            <a:off x="107504" y="121196"/>
            <a:ext cx="8856984" cy="5472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61267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0"/>
            <a:ext cx="8928992" cy="5570756"/>
          </a:xfrm>
          <a:prstGeom prst="rect">
            <a:avLst/>
          </a:prstGeom>
        </p:spPr>
        <p:txBody>
          <a:bodyPr wrap="square">
            <a:spAutoFit/>
          </a:bodyPr>
          <a:lstStyle/>
          <a:p>
            <a:pPr indent="450215" algn="ctr">
              <a:spcAft>
                <a:spcPts val="0"/>
              </a:spcAft>
            </a:pPr>
            <a:r>
              <a:rPr lang="ru-RU" b="1" dirty="0" smtClean="0">
                <a:effectLst/>
                <a:latin typeface="Times New Roman"/>
                <a:ea typeface="Calibri"/>
                <a:cs typeface="Times New Roman"/>
              </a:rPr>
              <a:t>Общая характеристика и классификация источников опасности</a:t>
            </a:r>
          </a:p>
          <a:p>
            <a:pPr indent="450215" algn="ctr">
              <a:spcAft>
                <a:spcPts val="0"/>
              </a:spcAft>
            </a:pPr>
            <a:endParaRPr lang="ru-RU" sz="1400" dirty="0">
              <a:ea typeface="Calibri"/>
              <a:cs typeface="Times New Roman"/>
            </a:endParaRPr>
          </a:p>
          <a:p>
            <a:pPr indent="450215" algn="just">
              <a:spcAft>
                <a:spcPts val="0"/>
              </a:spcAft>
            </a:pPr>
            <a:r>
              <a:rPr lang="ru-RU" dirty="0" smtClean="0">
                <a:effectLst/>
                <a:latin typeface="Times New Roman"/>
                <a:ea typeface="Calibri"/>
                <a:cs typeface="Times New Roman"/>
              </a:rPr>
              <a:t>Под </a:t>
            </a:r>
            <a:r>
              <a:rPr lang="ru-RU" b="1" dirty="0" smtClean="0">
                <a:effectLst/>
                <a:latin typeface="Times New Roman"/>
                <a:ea typeface="Calibri"/>
                <a:cs typeface="Times New Roman"/>
              </a:rPr>
              <a:t>источником опасности</a:t>
            </a:r>
            <a:r>
              <a:rPr lang="ru-RU" dirty="0" smtClean="0">
                <a:effectLst/>
                <a:latin typeface="Times New Roman"/>
                <a:ea typeface="Calibri"/>
                <a:cs typeface="Times New Roman"/>
              </a:rPr>
              <a:t>, понимается материальный объект, явление или процесс, обладающие энергией различной природы. Для человека опасными могут быть механические повреждения скелета, мышц, связок, кожного покрова. Это могут быть термические повреждения от огня, поверхностей с высокой температурой, от электрического тока.</a:t>
            </a:r>
            <a:endParaRPr lang="ru-RU" sz="1400" dirty="0">
              <a:ea typeface="Calibri"/>
              <a:cs typeface="Times New Roman"/>
            </a:endParaRPr>
          </a:p>
          <a:p>
            <a:pPr indent="450215" algn="just">
              <a:spcAft>
                <a:spcPts val="0"/>
              </a:spcAft>
            </a:pPr>
            <a:r>
              <a:rPr lang="ru-RU" b="1" dirty="0" smtClean="0">
                <a:effectLst/>
                <a:latin typeface="Times New Roman"/>
                <a:ea typeface="Calibri"/>
                <a:cs typeface="Times New Roman"/>
              </a:rPr>
              <a:t>Классификацию всех источников опасности</a:t>
            </a:r>
            <a:r>
              <a:rPr lang="ru-RU" dirty="0" smtClean="0">
                <a:effectLst/>
                <a:latin typeface="Times New Roman"/>
                <a:ea typeface="Calibri"/>
                <a:cs typeface="Times New Roman"/>
              </a:rPr>
              <a:t> можно провести по нескольким признакам:</a:t>
            </a:r>
            <a:endParaRPr lang="ru-RU" sz="1400" dirty="0">
              <a:ea typeface="Calibri"/>
              <a:cs typeface="Times New Roman"/>
            </a:endParaRPr>
          </a:p>
          <a:p>
            <a:pPr indent="450215" algn="just">
              <a:spcAft>
                <a:spcPts val="0"/>
              </a:spcAft>
            </a:pPr>
            <a:r>
              <a:rPr lang="ru-RU" b="1" dirty="0" smtClean="0">
                <a:effectLst/>
                <a:latin typeface="Times New Roman"/>
                <a:ea typeface="Calibri"/>
                <a:cs typeface="Times New Roman"/>
              </a:rPr>
              <a:t>По тому, от чего исходит опасность:</a:t>
            </a:r>
            <a:endParaRPr lang="ru-RU" sz="1400" dirty="0">
              <a:ea typeface="Calibri"/>
              <a:cs typeface="Times New Roman"/>
            </a:endParaRPr>
          </a:p>
          <a:p>
            <a:pPr marL="342900" lvl="0" indent="-342900" algn="just">
              <a:spcAft>
                <a:spcPts val="0"/>
              </a:spcAft>
              <a:buSzPts val="1000"/>
              <a:buFont typeface="Symbol"/>
              <a:buChar char=""/>
              <a:tabLst>
                <a:tab pos="457200" algn="l"/>
              </a:tabLst>
            </a:pPr>
            <a:r>
              <a:rPr lang="ru-RU" dirty="0" smtClean="0">
                <a:effectLst/>
                <a:latin typeface="Times New Roman"/>
                <a:ea typeface="Calibri"/>
                <a:cs typeface="Times New Roman"/>
              </a:rPr>
              <a:t>от производства и быта;</a:t>
            </a:r>
            <a:endParaRPr lang="ru-RU" sz="1400" dirty="0">
              <a:ea typeface="Calibri"/>
              <a:cs typeface="Times New Roman"/>
            </a:endParaRPr>
          </a:p>
          <a:p>
            <a:pPr marL="342900" lvl="0" indent="-342900" algn="just">
              <a:spcAft>
                <a:spcPts val="0"/>
              </a:spcAft>
              <a:buSzPts val="1000"/>
              <a:buFont typeface="Symbol"/>
              <a:buChar char=""/>
              <a:tabLst>
                <a:tab pos="457200" algn="l"/>
              </a:tabLst>
            </a:pPr>
            <a:r>
              <a:rPr lang="ru-RU" dirty="0" smtClean="0">
                <a:effectLst/>
                <a:latin typeface="Times New Roman"/>
                <a:ea typeface="Calibri"/>
                <a:cs typeface="Times New Roman"/>
              </a:rPr>
              <a:t>от природных процессов и явлений;</a:t>
            </a:r>
            <a:endParaRPr lang="ru-RU" sz="1400" dirty="0">
              <a:ea typeface="Calibri"/>
              <a:cs typeface="Times New Roman"/>
            </a:endParaRPr>
          </a:p>
          <a:p>
            <a:pPr marL="342900" lvl="0" indent="-342900" algn="just">
              <a:spcAft>
                <a:spcPts val="0"/>
              </a:spcAft>
              <a:buSzPts val="1000"/>
              <a:buFont typeface="Symbol"/>
              <a:buChar char=""/>
              <a:tabLst>
                <a:tab pos="457200" algn="l"/>
              </a:tabLst>
            </a:pPr>
            <a:r>
              <a:rPr lang="ru-RU" dirty="0" smtClean="0">
                <a:effectLst/>
                <a:latin typeface="Times New Roman"/>
                <a:ea typeface="Calibri"/>
                <a:cs typeface="Times New Roman"/>
              </a:rPr>
              <a:t>от человека.</a:t>
            </a:r>
            <a:endParaRPr lang="ru-RU" sz="1400" dirty="0">
              <a:ea typeface="Calibri"/>
              <a:cs typeface="Times New Roman"/>
            </a:endParaRPr>
          </a:p>
          <a:p>
            <a:pPr indent="450215" algn="just">
              <a:spcAft>
                <a:spcPts val="0"/>
              </a:spcAft>
            </a:pPr>
            <a:r>
              <a:rPr lang="ru-RU" b="1" dirty="0" smtClean="0">
                <a:effectLst/>
                <a:latin typeface="Times New Roman"/>
                <a:ea typeface="Calibri"/>
                <a:cs typeface="Times New Roman"/>
              </a:rPr>
              <a:t>По проявляющейся энергии:</a:t>
            </a:r>
            <a:endParaRPr lang="ru-RU" sz="1400" dirty="0">
              <a:ea typeface="Calibri"/>
              <a:cs typeface="Times New Roman"/>
            </a:endParaRPr>
          </a:p>
          <a:p>
            <a:pPr marL="342900" lvl="0" indent="-342900" algn="just">
              <a:spcAft>
                <a:spcPts val="0"/>
              </a:spcAft>
              <a:buSzPts val="1000"/>
              <a:buFont typeface="Symbol"/>
              <a:buChar char=""/>
              <a:tabLst>
                <a:tab pos="457200" algn="l"/>
              </a:tabLst>
            </a:pPr>
            <a:r>
              <a:rPr lang="ru-RU" dirty="0" smtClean="0">
                <a:effectLst/>
                <a:latin typeface="Times New Roman"/>
                <a:ea typeface="Calibri"/>
                <a:cs typeface="Times New Roman"/>
              </a:rPr>
              <a:t>физическая группа;                                  химическая группа;</a:t>
            </a:r>
            <a:endParaRPr lang="ru-RU" sz="1400" dirty="0">
              <a:ea typeface="Calibri"/>
              <a:cs typeface="Times New Roman"/>
            </a:endParaRPr>
          </a:p>
          <a:p>
            <a:pPr marL="342900" lvl="0" indent="-342900" algn="just">
              <a:spcAft>
                <a:spcPts val="0"/>
              </a:spcAft>
              <a:buSzPts val="1000"/>
              <a:buFont typeface="Symbol"/>
              <a:buChar char=""/>
              <a:tabLst>
                <a:tab pos="457200" algn="l"/>
              </a:tabLst>
            </a:pPr>
            <a:r>
              <a:rPr lang="ru-RU" dirty="0" smtClean="0">
                <a:effectLst/>
                <a:latin typeface="Times New Roman"/>
                <a:ea typeface="Calibri"/>
                <a:cs typeface="Times New Roman"/>
              </a:rPr>
              <a:t>биологическая группа;                             радиационная группа;</a:t>
            </a:r>
            <a:endParaRPr lang="ru-RU" sz="1400" dirty="0">
              <a:ea typeface="Calibri"/>
              <a:cs typeface="Times New Roman"/>
            </a:endParaRPr>
          </a:p>
          <a:p>
            <a:pPr marL="342900" lvl="0" indent="-342900" algn="just">
              <a:spcAft>
                <a:spcPts val="0"/>
              </a:spcAft>
              <a:buSzPts val="1000"/>
              <a:buFont typeface="Symbol"/>
              <a:buChar char=""/>
              <a:tabLst>
                <a:tab pos="457200" algn="l"/>
              </a:tabLst>
            </a:pPr>
            <a:r>
              <a:rPr lang="ru-RU" dirty="0" smtClean="0">
                <a:effectLst/>
                <a:latin typeface="Times New Roman"/>
                <a:ea typeface="Calibri"/>
                <a:cs typeface="Times New Roman"/>
              </a:rPr>
              <a:t>геологическая группа;                              водная группа;</a:t>
            </a:r>
            <a:endParaRPr lang="ru-RU" sz="1400" dirty="0">
              <a:ea typeface="Calibri"/>
              <a:cs typeface="Times New Roman"/>
            </a:endParaRPr>
          </a:p>
          <a:p>
            <a:pPr marL="342900" lvl="0" indent="-342900" algn="just">
              <a:spcAft>
                <a:spcPts val="0"/>
              </a:spcAft>
              <a:buSzPts val="1000"/>
              <a:buFont typeface="Symbol"/>
              <a:buChar char=""/>
              <a:tabLst>
                <a:tab pos="457200" algn="l"/>
              </a:tabLst>
            </a:pPr>
            <a:r>
              <a:rPr lang="ru-RU" dirty="0" smtClean="0">
                <a:effectLst/>
                <a:latin typeface="Times New Roman"/>
                <a:ea typeface="Calibri"/>
                <a:cs typeface="Times New Roman"/>
              </a:rPr>
              <a:t>воздушная группа;                                    транспортная группа;</a:t>
            </a:r>
            <a:endParaRPr lang="ru-RU" sz="1400" dirty="0">
              <a:ea typeface="Calibri"/>
              <a:cs typeface="Times New Roman"/>
            </a:endParaRPr>
          </a:p>
          <a:p>
            <a:pPr marL="342900" lvl="0" indent="-342900" algn="just">
              <a:spcAft>
                <a:spcPts val="0"/>
              </a:spcAft>
              <a:buSzPts val="1000"/>
              <a:buFont typeface="Symbol"/>
              <a:buChar char=""/>
              <a:tabLst>
                <a:tab pos="457200" algn="l"/>
              </a:tabLst>
            </a:pPr>
            <a:r>
              <a:rPr lang="ru-RU" dirty="0" smtClean="0">
                <a:effectLst/>
                <a:latin typeface="Times New Roman"/>
                <a:ea typeface="Calibri"/>
                <a:cs typeface="Times New Roman"/>
              </a:rPr>
              <a:t>группа опасностей войны;                       группа опасностей от преступлений;</a:t>
            </a:r>
            <a:endParaRPr lang="ru-RU" sz="1400" dirty="0">
              <a:ea typeface="Calibri"/>
              <a:cs typeface="Times New Roman"/>
            </a:endParaRPr>
          </a:p>
          <a:p>
            <a:pPr marL="342900" lvl="0" indent="-342900" algn="just">
              <a:spcAft>
                <a:spcPts val="0"/>
              </a:spcAft>
              <a:buSzPts val="1000"/>
              <a:buFont typeface="Symbol"/>
              <a:buChar char=""/>
              <a:tabLst>
                <a:tab pos="457200" algn="l"/>
              </a:tabLst>
            </a:pPr>
            <a:r>
              <a:rPr lang="ru-RU" dirty="0" smtClean="0">
                <a:effectLst/>
                <a:latin typeface="Times New Roman"/>
                <a:ea typeface="Calibri"/>
                <a:cs typeface="Times New Roman"/>
              </a:rPr>
              <a:t>психофизиологическая группа;               группа опасностей от незнания и халатности.</a:t>
            </a:r>
            <a:endParaRPr lang="ru-RU" sz="1400" dirty="0">
              <a:ea typeface="Calibri"/>
              <a:cs typeface="Times New Roman"/>
            </a:endParaRPr>
          </a:p>
        </p:txBody>
      </p:sp>
    </p:spTree>
    <p:extLst>
      <p:ext uri="{BB962C8B-B14F-4D97-AF65-F5344CB8AC3E}">
        <p14:creationId xmlns:p14="http://schemas.microsoft.com/office/powerpoint/2010/main" val="17016654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107504" y="121196"/>
            <a:ext cx="4572000" cy="5078313"/>
          </a:xfrm>
          <a:prstGeom prst="rect">
            <a:avLst/>
          </a:prstGeom>
        </p:spPr>
        <p:txBody>
          <a:bodyPr>
            <a:spAutoFit/>
          </a:bodyPr>
          <a:lstStyle/>
          <a:p>
            <a:pPr>
              <a:lnSpc>
                <a:spcPct val="150000"/>
              </a:lnSpc>
              <a:spcAft>
                <a:spcPts val="0"/>
              </a:spcAft>
            </a:pPr>
            <a:r>
              <a:rPr lang="ru-RU" b="1" dirty="0" smtClean="0">
                <a:effectLst/>
                <a:latin typeface="Times New Roman"/>
                <a:ea typeface="Calibri"/>
                <a:cs typeface="Times New Roman"/>
              </a:rPr>
              <a:t>По причине проявления </a:t>
            </a:r>
          </a:p>
          <a:p>
            <a:pPr>
              <a:lnSpc>
                <a:spcPct val="150000"/>
              </a:lnSpc>
              <a:spcAft>
                <a:spcPts val="0"/>
              </a:spcAft>
            </a:pPr>
            <a:r>
              <a:rPr lang="ru-RU" b="1" dirty="0" smtClean="0">
                <a:effectLst/>
                <a:latin typeface="Times New Roman"/>
                <a:ea typeface="Calibri"/>
                <a:cs typeface="Times New Roman"/>
              </a:rPr>
              <a:t>энергии:</a:t>
            </a:r>
            <a:endParaRPr lang="ru-RU" sz="1400" dirty="0">
              <a:ea typeface="Calibri"/>
              <a:cs typeface="Times New Roman"/>
            </a:endParaRPr>
          </a:p>
          <a:p>
            <a:pPr marL="342900" lvl="0" indent="-342900" algn="just">
              <a:lnSpc>
                <a:spcPct val="150000"/>
              </a:lnSpc>
              <a:spcAft>
                <a:spcPts val="0"/>
              </a:spcAft>
              <a:buSzPts val="1000"/>
              <a:buFont typeface="Symbol"/>
              <a:buChar char=""/>
              <a:tabLst>
                <a:tab pos="457200" algn="l"/>
              </a:tabLst>
            </a:pPr>
            <a:r>
              <a:rPr lang="ru-RU" dirty="0" smtClean="0">
                <a:effectLst/>
                <a:latin typeface="Times New Roman"/>
                <a:ea typeface="Calibri"/>
                <a:cs typeface="Times New Roman"/>
              </a:rPr>
              <a:t>отказ техники,</a:t>
            </a:r>
            <a:endParaRPr lang="ru-RU" sz="1400" dirty="0">
              <a:ea typeface="Calibri"/>
              <a:cs typeface="Times New Roman"/>
            </a:endParaRPr>
          </a:p>
          <a:p>
            <a:pPr marL="342900" lvl="0" indent="-342900" algn="just">
              <a:lnSpc>
                <a:spcPct val="150000"/>
              </a:lnSpc>
              <a:spcAft>
                <a:spcPts val="0"/>
              </a:spcAft>
              <a:buSzPts val="1000"/>
              <a:buFont typeface="Symbol"/>
              <a:buChar char=""/>
              <a:tabLst>
                <a:tab pos="457200" algn="l"/>
              </a:tabLst>
            </a:pPr>
            <a:r>
              <a:rPr lang="ru-RU" dirty="0" smtClean="0">
                <a:effectLst/>
                <a:latin typeface="Times New Roman"/>
                <a:ea typeface="Calibri"/>
                <a:cs typeface="Times New Roman"/>
              </a:rPr>
              <a:t>ошибки проектирования, </a:t>
            </a:r>
          </a:p>
          <a:p>
            <a:pPr lvl="0" algn="just">
              <a:lnSpc>
                <a:spcPct val="150000"/>
              </a:lnSpc>
              <a:spcAft>
                <a:spcPts val="0"/>
              </a:spcAft>
              <a:buSzPts val="1000"/>
              <a:tabLst>
                <a:tab pos="457200" algn="l"/>
              </a:tabLst>
            </a:pPr>
            <a:r>
              <a:rPr lang="ru-RU" dirty="0" smtClean="0">
                <a:effectLst/>
                <a:latin typeface="Times New Roman"/>
                <a:ea typeface="Calibri"/>
                <a:cs typeface="Times New Roman"/>
              </a:rPr>
              <a:t>изготовления и эксплуатации,</a:t>
            </a:r>
            <a:endParaRPr lang="ru-RU" sz="1400" dirty="0">
              <a:ea typeface="Calibri"/>
              <a:cs typeface="Times New Roman"/>
            </a:endParaRPr>
          </a:p>
          <a:p>
            <a:pPr marL="342900" lvl="0" indent="-342900" algn="just">
              <a:lnSpc>
                <a:spcPct val="150000"/>
              </a:lnSpc>
              <a:spcAft>
                <a:spcPts val="0"/>
              </a:spcAft>
              <a:buSzPts val="1000"/>
              <a:buFont typeface="Symbol"/>
              <a:buChar char=""/>
              <a:tabLst>
                <a:tab pos="457200" algn="l"/>
              </a:tabLst>
            </a:pPr>
            <a:r>
              <a:rPr lang="ru-RU" dirty="0" smtClean="0">
                <a:effectLst/>
                <a:latin typeface="Times New Roman"/>
                <a:ea typeface="Calibri"/>
                <a:cs typeface="Times New Roman"/>
              </a:rPr>
              <a:t>незнание,</a:t>
            </a:r>
            <a:endParaRPr lang="ru-RU" sz="1400" dirty="0">
              <a:ea typeface="Calibri"/>
              <a:cs typeface="Times New Roman"/>
            </a:endParaRPr>
          </a:p>
          <a:p>
            <a:pPr marL="342900" lvl="0" indent="-342900" algn="just">
              <a:lnSpc>
                <a:spcPct val="150000"/>
              </a:lnSpc>
              <a:spcAft>
                <a:spcPts val="0"/>
              </a:spcAft>
              <a:buSzPts val="1000"/>
              <a:buFont typeface="Symbol"/>
              <a:buChar char=""/>
              <a:tabLst>
                <a:tab pos="457200" algn="l"/>
              </a:tabLst>
            </a:pPr>
            <a:r>
              <a:rPr lang="ru-RU" dirty="0" smtClean="0">
                <a:effectLst/>
                <a:latin typeface="Times New Roman"/>
                <a:ea typeface="Calibri"/>
                <a:cs typeface="Times New Roman"/>
              </a:rPr>
              <a:t>халатность,</a:t>
            </a:r>
            <a:endParaRPr lang="ru-RU" sz="1400" dirty="0">
              <a:ea typeface="Calibri"/>
              <a:cs typeface="Times New Roman"/>
            </a:endParaRPr>
          </a:p>
          <a:p>
            <a:pPr marL="342900" lvl="0" indent="-342900" algn="just">
              <a:lnSpc>
                <a:spcPct val="150000"/>
              </a:lnSpc>
              <a:spcAft>
                <a:spcPts val="0"/>
              </a:spcAft>
              <a:buSzPts val="1000"/>
              <a:buFont typeface="Symbol"/>
              <a:buChar char=""/>
              <a:tabLst>
                <a:tab pos="457200" algn="l"/>
              </a:tabLst>
            </a:pPr>
            <a:r>
              <a:rPr lang="ru-RU" dirty="0" smtClean="0">
                <a:effectLst/>
                <a:latin typeface="Times New Roman"/>
                <a:ea typeface="Calibri"/>
                <a:cs typeface="Times New Roman"/>
              </a:rPr>
              <a:t>непонимание,</a:t>
            </a:r>
            <a:endParaRPr lang="ru-RU" sz="1400" dirty="0">
              <a:ea typeface="Calibri"/>
              <a:cs typeface="Times New Roman"/>
            </a:endParaRPr>
          </a:p>
          <a:p>
            <a:pPr marL="342900" lvl="0" indent="-342900" algn="just">
              <a:lnSpc>
                <a:spcPct val="150000"/>
              </a:lnSpc>
              <a:spcAft>
                <a:spcPts val="0"/>
              </a:spcAft>
              <a:buSzPts val="1000"/>
              <a:buFont typeface="Symbol"/>
              <a:buChar char=""/>
              <a:tabLst>
                <a:tab pos="457200" algn="l"/>
              </a:tabLst>
            </a:pPr>
            <a:r>
              <a:rPr lang="ru-RU" dirty="0" smtClean="0">
                <a:effectLst/>
                <a:latin typeface="Times New Roman"/>
                <a:ea typeface="Calibri"/>
                <a:cs typeface="Times New Roman"/>
              </a:rPr>
              <a:t>единичные случайные </a:t>
            </a:r>
          </a:p>
          <a:p>
            <a:pPr lvl="0" algn="just">
              <a:lnSpc>
                <a:spcPct val="150000"/>
              </a:lnSpc>
              <a:spcAft>
                <a:spcPts val="0"/>
              </a:spcAft>
              <a:buSzPts val="1000"/>
              <a:tabLst>
                <a:tab pos="457200" algn="l"/>
              </a:tabLst>
            </a:pPr>
            <a:r>
              <a:rPr lang="ru-RU" dirty="0" smtClean="0">
                <a:effectLst/>
                <a:latin typeface="Times New Roman"/>
                <a:ea typeface="Calibri"/>
                <a:cs typeface="Times New Roman"/>
              </a:rPr>
              <a:t>события,</a:t>
            </a:r>
            <a:endParaRPr lang="ru-RU" sz="1400" dirty="0">
              <a:ea typeface="Calibri"/>
              <a:cs typeface="Times New Roman"/>
            </a:endParaRPr>
          </a:p>
          <a:p>
            <a:pPr marL="342900" lvl="0" indent="-342900" algn="just">
              <a:lnSpc>
                <a:spcPct val="150000"/>
              </a:lnSpc>
              <a:spcAft>
                <a:spcPts val="0"/>
              </a:spcAft>
              <a:buSzPts val="1000"/>
              <a:buFont typeface="Symbol"/>
              <a:buChar char=""/>
              <a:tabLst>
                <a:tab pos="457200" algn="l"/>
              </a:tabLst>
            </a:pPr>
            <a:r>
              <a:rPr lang="ru-RU" dirty="0" smtClean="0">
                <a:effectLst/>
                <a:latin typeface="Times New Roman"/>
                <a:ea typeface="Calibri"/>
                <a:cs typeface="Times New Roman"/>
              </a:rPr>
              <a:t>преступление,</a:t>
            </a:r>
            <a:endParaRPr lang="ru-RU" sz="1400" dirty="0">
              <a:ea typeface="Calibri"/>
              <a:cs typeface="Times New Roman"/>
            </a:endParaRPr>
          </a:p>
          <a:p>
            <a:pPr marL="342900" lvl="0" indent="-342900" algn="just">
              <a:lnSpc>
                <a:spcPct val="150000"/>
              </a:lnSpc>
              <a:spcAft>
                <a:spcPts val="0"/>
              </a:spcAft>
              <a:buSzPts val="1000"/>
              <a:buFont typeface="Symbol"/>
              <a:buChar char=""/>
              <a:tabLst>
                <a:tab pos="457200" algn="l"/>
              </a:tabLst>
            </a:pPr>
            <a:r>
              <a:rPr lang="ru-RU" dirty="0" smtClean="0">
                <a:effectLst/>
                <a:latin typeface="Times New Roman"/>
                <a:ea typeface="Calibri"/>
                <a:cs typeface="Times New Roman"/>
              </a:rPr>
              <a:t>боевые действия в войне.</a:t>
            </a:r>
            <a:endParaRPr lang="ru-RU" sz="1400" dirty="0">
              <a:ea typeface="Calibri"/>
              <a:cs typeface="Times New Roman"/>
            </a:endParaRPr>
          </a:p>
        </p:txBody>
      </p:sp>
      <p:pic>
        <p:nvPicPr>
          <p:cNvPr id="26628" name="Picture 4"/>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953" t="6272" r="7589" b="15741"/>
          <a:stretch/>
        </p:blipFill>
        <p:spPr bwMode="auto">
          <a:xfrm>
            <a:off x="3275856" y="142162"/>
            <a:ext cx="5667426" cy="54516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504140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0" y="0"/>
            <a:ext cx="9036496" cy="5755422"/>
          </a:xfrm>
          <a:prstGeom prst="rect">
            <a:avLst/>
          </a:prstGeom>
        </p:spPr>
        <p:txBody>
          <a:bodyPr wrap="square">
            <a:spAutoFit/>
          </a:bodyPr>
          <a:lstStyle/>
          <a:p>
            <a:pPr indent="358775" algn="ctr">
              <a:spcAft>
                <a:spcPts val="0"/>
              </a:spcAft>
            </a:pPr>
            <a:r>
              <a:rPr lang="ru-RU" sz="1600" b="1" dirty="0" smtClean="0">
                <a:effectLst/>
                <a:latin typeface="Times New Roman"/>
                <a:ea typeface="Calibri"/>
                <a:cs typeface="Times New Roman"/>
              </a:rPr>
              <a:t>Группа опасных и вредных факторов, обладающих физической энергией,</a:t>
            </a:r>
            <a:r>
              <a:rPr lang="ru-RU" sz="1600" dirty="0" smtClean="0">
                <a:effectLst/>
                <a:latin typeface="Times New Roman"/>
                <a:ea typeface="Calibri"/>
                <a:cs typeface="Times New Roman"/>
              </a:rPr>
              <a:t> включает:</a:t>
            </a:r>
            <a:endParaRPr lang="ru-RU" sz="1600" dirty="0">
              <a:ea typeface="Calibri"/>
              <a:cs typeface="Times New Roman"/>
            </a:endParaRPr>
          </a:p>
          <a:p>
            <a:pPr lvl="0" indent="358775" algn="just">
              <a:spcAft>
                <a:spcPts val="0"/>
              </a:spcAft>
              <a:buSzPts val="1000"/>
              <a:buFont typeface="Symbol"/>
              <a:buChar char=""/>
              <a:tabLst>
                <a:tab pos="457200" algn="l"/>
              </a:tabLst>
            </a:pPr>
            <a:r>
              <a:rPr lang="ru-RU" sz="1600" dirty="0" smtClean="0">
                <a:effectLst/>
                <a:latin typeface="Times New Roman"/>
                <a:ea typeface="Calibri"/>
                <a:cs typeface="Times New Roman"/>
              </a:rPr>
              <a:t>груз, поднятый на высоту;                                                        движущиеся машины и механизмы;</a:t>
            </a:r>
            <a:endParaRPr lang="ru-RU" sz="1600" dirty="0">
              <a:ea typeface="Calibri"/>
              <a:cs typeface="Times New Roman"/>
            </a:endParaRPr>
          </a:p>
          <a:p>
            <a:pPr indent="358775" algn="just">
              <a:buSzPts val="1000"/>
              <a:buFont typeface="Symbol"/>
              <a:buChar char=""/>
              <a:tabLst>
                <a:tab pos="457200" algn="l"/>
              </a:tabLst>
            </a:pPr>
            <a:r>
              <a:rPr lang="ru-RU" sz="1600" dirty="0" smtClean="0">
                <a:effectLst/>
                <a:latin typeface="Times New Roman"/>
                <a:ea typeface="Calibri"/>
                <a:cs typeface="Times New Roman"/>
              </a:rPr>
              <a:t>человек, находящийся на высоте;                                           сжатый газ;</a:t>
            </a:r>
            <a:endParaRPr lang="ru-RU" sz="1600" dirty="0" smtClean="0">
              <a:ea typeface="Calibri"/>
              <a:cs typeface="Times New Roman"/>
            </a:endParaRPr>
          </a:p>
          <a:p>
            <a:pPr lvl="0" indent="358775" algn="just">
              <a:spcAft>
                <a:spcPts val="0"/>
              </a:spcAft>
              <a:buSzPts val="1000"/>
              <a:buFont typeface="Symbol"/>
              <a:buChar char=""/>
              <a:tabLst>
                <a:tab pos="457200" algn="l"/>
              </a:tabLst>
            </a:pPr>
            <a:r>
              <a:rPr lang="ru-RU" sz="1600" dirty="0" smtClean="0">
                <a:effectLst/>
                <a:latin typeface="Times New Roman"/>
                <a:ea typeface="Calibri"/>
                <a:cs typeface="Times New Roman"/>
              </a:rPr>
              <a:t>движущиеся изделия, заготовки, материалы; </a:t>
            </a:r>
          </a:p>
          <a:p>
            <a:pPr lvl="0" indent="358775" algn="just">
              <a:spcAft>
                <a:spcPts val="0"/>
              </a:spcAft>
              <a:buSzPts val="1000"/>
              <a:buFont typeface="Symbol"/>
              <a:buChar char=""/>
              <a:tabLst>
                <a:tab pos="457200" algn="l"/>
              </a:tabLst>
            </a:pPr>
            <a:r>
              <a:rPr lang="ru-RU" sz="1600" dirty="0" smtClean="0">
                <a:effectLst/>
                <a:latin typeface="Times New Roman"/>
                <a:ea typeface="Calibri"/>
                <a:cs typeface="Times New Roman"/>
              </a:rPr>
              <a:t>незащищенные подвижные элементы оборудования;</a:t>
            </a:r>
            <a:endParaRPr lang="ru-RU" sz="1600" dirty="0">
              <a:ea typeface="Calibri"/>
              <a:cs typeface="Times New Roman"/>
            </a:endParaRPr>
          </a:p>
          <a:p>
            <a:pPr lvl="0" indent="358775" algn="just">
              <a:spcAft>
                <a:spcPts val="0"/>
              </a:spcAft>
              <a:buSzPts val="1000"/>
              <a:buFont typeface="Symbol"/>
              <a:buChar char=""/>
              <a:tabLst>
                <a:tab pos="457200" algn="l"/>
              </a:tabLst>
            </a:pPr>
            <a:r>
              <a:rPr lang="ru-RU" sz="1600" dirty="0" smtClean="0">
                <a:effectLst/>
                <a:latin typeface="Times New Roman"/>
                <a:ea typeface="Calibri"/>
                <a:cs typeface="Times New Roman"/>
              </a:rPr>
              <a:t>электрический ток в цепи, замыкание которой может произойти через тело человека;</a:t>
            </a:r>
            <a:endParaRPr lang="ru-RU" sz="1600" dirty="0">
              <a:ea typeface="Calibri"/>
              <a:cs typeface="Times New Roman"/>
            </a:endParaRPr>
          </a:p>
          <a:p>
            <a:pPr lvl="0" indent="358775" algn="just">
              <a:spcAft>
                <a:spcPts val="0"/>
              </a:spcAft>
              <a:buSzPts val="1000"/>
              <a:buFont typeface="Symbol"/>
              <a:buChar char=""/>
              <a:tabLst>
                <a:tab pos="457200" algn="l"/>
              </a:tabLst>
            </a:pPr>
            <a:r>
              <a:rPr lang="ru-RU" sz="1600" dirty="0" smtClean="0">
                <a:effectLst/>
                <a:latin typeface="Times New Roman"/>
                <a:ea typeface="Calibri"/>
                <a:cs typeface="Times New Roman"/>
              </a:rPr>
              <a:t>статическое электричество;                                                      напряженность электрического поля;</a:t>
            </a:r>
            <a:endParaRPr lang="ru-RU" sz="1600" dirty="0">
              <a:ea typeface="Calibri"/>
              <a:cs typeface="Times New Roman"/>
            </a:endParaRPr>
          </a:p>
          <a:p>
            <a:pPr lvl="0" indent="358775" algn="just">
              <a:spcAft>
                <a:spcPts val="0"/>
              </a:spcAft>
              <a:buSzPts val="1000"/>
              <a:buFont typeface="Symbol"/>
              <a:buChar char=""/>
              <a:tabLst>
                <a:tab pos="457200" algn="l"/>
              </a:tabLst>
            </a:pPr>
            <a:r>
              <a:rPr lang="ru-RU" sz="1600" dirty="0" smtClean="0">
                <a:effectLst/>
                <a:latin typeface="Times New Roman"/>
                <a:ea typeface="Calibri"/>
                <a:cs typeface="Times New Roman"/>
              </a:rPr>
              <a:t>напряженность магнитного поля;</a:t>
            </a:r>
            <a:endParaRPr lang="ru-RU" sz="1600" dirty="0">
              <a:ea typeface="Calibri"/>
              <a:cs typeface="Times New Roman"/>
            </a:endParaRPr>
          </a:p>
          <a:p>
            <a:pPr lvl="0" indent="358775" algn="just">
              <a:spcAft>
                <a:spcPts val="0"/>
              </a:spcAft>
              <a:buSzPts val="1000"/>
              <a:buFont typeface="Symbol"/>
              <a:buChar char=""/>
              <a:tabLst>
                <a:tab pos="457200" algn="l"/>
              </a:tabLst>
            </a:pPr>
            <a:r>
              <a:rPr lang="ru-RU" sz="1600" dirty="0" smtClean="0">
                <a:effectLst/>
                <a:latin typeface="Times New Roman"/>
                <a:ea typeface="Calibri"/>
                <a:cs typeface="Times New Roman"/>
              </a:rPr>
              <a:t>горение материалов;                                                                  повышенная запыленность воздуха;</a:t>
            </a:r>
            <a:endParaRPr lang="ru-RU" sz="1600" dirty="0">
              <a:ea typeface="Calibri"/>
              <a:cs typeface="Times New Roman"/>
            </a:endParaRPr>
          </a:p>
          <a:p>
            <a:pPr lvl="0" indent="358775" algn="just">
              <a:spcAft>
                <a:spcPts val="0"/>
              </a:spcAft>
              <a:buSzPts val="1000"/>
              <a:buFont typeface="Symbol"/>
              <a:buChar char=""/>
              <a:tabLst>
                <a:tab pos="457200" algn="l"/>
              </a:tabLst>
            </a:pPr>
            <a:r>
              <a:rPr lang="ru-RU" sz="1600" dirty="0" smtClean="0">
                <a:effectLst/>
                <a:latin typeface="Times New Roman"/>
                <a:ea typeface="Calibri"/>
                <a:cs typeface="Times New Roman"/>
              </a:rPr>
              <a:t>повышенная загазованность воздуха;</a:t>
            </a:r>
            <a:endParaRPr lang="ru-RU" sz="1600" dirty="0">
              <a:ea typeface="Calibri"/>
              <a:cs typeface="Times New Roman"/>
            </a:endParaRPr>
          </a:p>
          <a:p>
            <a:pPr lvl="0" indent="358775" algn="just">
              <a:spcAft>
                <a:spcPts val="0"/>
              </a:spcAft>
              <a:buSzPts val="1000"/>
              <a:buFont typeface="Symbol"/>
              <a:buChar char=""/>
              <a:tabLst>
                <a:tab pos="457200" algn="l"/>
              </a:tabLst>
            </a:pPr>
            <a:r>
              <a:rPr lang="ru-RU" sz="1600" dirty="0" smtClean="0">
                <a:effectLst/>
                <a:latin typeface="Times New Roman"/>
                <a:ea typeface="Calibri"/>
                <a:cs typeface="Times New Roman"/>
              </a:rPr>
              <a:t>повышенная или пониженная температура поверхностей оборудования, материалов;</a:t>
            </a:r>
            <a:endParaRPr lang="ru-RU" sz="1600" dirty="0">
              <a:ea typeface="Calibri"/>
              <a:cs typeface="Times New Roman"/>
            </a:endParaRPr>
          </a:p>
          <a:p>
            <a:pPr lvl="0" indent="358775" algn="just">
              <a:spcAft>
                <a:spcPts val="0"/>
              </a:spcAft>
              <a:buSzPts val="1000"/>
              <a:buFont typeface="Symbol"/>
              <a:buChar char=""/>
              <a:tabLst>
                <a:tab pos="457200" algn="l"/>
              </a:tabLst>
            </a:pPr>
            <a:r>
              <a:rPr lang="ru-RU" sz="1600" dirty="0" smtClean="0">
                <a:effectLst/>
                <a:latin typeface="Times New Roman"/>
                <a:ea typeface="Calibri"/>
                <a:cs typeface="Times New Roman"/>
              </a:rPr>
              <a:t>повышенная или пониженная температура воздуха на рабочем месте;</a:t>
            </a:r>
            <a:endParaRPr lang="ru-RU" sz="1600" dirty="0">
              <a:ea typeface="Calibri"/>
              <a:cs typeface="Times New Roman"/>
            </a:endParaRPr>
          </a:p>
          <a:p>
            <a:pPr lvl="0" indent="358775" algn="just">
              <a:spcAft>
                <a:spcPts val="0"/>
              </a:spcAft>
              <a:buSzPts val="1000"/>
              <a:buFont typeface="Symbol"/>
              <a:buChar char=""/>
              <a:tabLst>
                <a:tab pos="457200" algn="l"/>
              </a:tabLst>
            </a:pPr>
            <a:r>
              <a:rPr lang="ru-RU" sz="1600" dirty="0" smtClean="0">
                <a:effectLst/>
                <a:latin typeface="Times New Roman"/>
                <a:ea typeface="Calibri"/>
                <a:cs typeface="Times New Roman"/>
              </a:rPr>
              <a:t>повышенный уровень шума на рабочем месте;</a:t>
            </a:r>
            <a:endParaRPr lang="ru-RU" sz="1600" dirty="0">
              <a:ea typeface="Calibri"/>
              <a:cs typeface="Times New Roman"/>
            </a:endParaRPr>
          </a:p>
          <a:p>
            <a:pPr lvl="0" indent="358775" algn="just">
              <a:spcAft>
                <a:spcPts val="0"/>
              </a:spcAft>
              <a:buSzPts val="1000"/>
              <a:buFont typeface="Symbol"/>
              <a:buChar char=""/>
              <a:tabLst>
                <a:tab pos="457200" algn="l"/>
              </a:tabLst>
            </a:pPr>
            <a:r>
              <a:rPr lang="ru-RU" sz="1600" dirty="0" smtClean="0">
                <a:effectLst/>
                <a:latin typeface="Times New Roman"/>
                <a:ea typeface="Calibri"/>
                <a:cs typeface="Times New Roman"/>
              </a:rPr>
              <a:t>повышенный уровень вибрации;                                              воздействие ударной волны;</a:t>
            </a:r>
            <a:endParaRPr lang="ru-RU" sz="1600" dirty="0">
              <a:ea typeface="Calibri"/>
              <a:cs typeface="Times New Roman"/>
            </a:endParaRPr>
          </a:p>
          <a:p>
            <a:pPr lvl="0" indent="358775" algn="just">
              <a:spcAft>
                <a:spcPts val="0"/>
              </a:spcAft>
              <a:buSzPts val="1000"/>
              <a:buFont typeface="Symbol"/>
              <a:buChar char=""/>
              <a:tabLst>
                <a:tab pos="457200" algn="l"/>
              </a:tabLst>
            </a:pPr>
            <a:r>
              <a:rPr lang="ru-RU" sz="1600" dirty="0" smtClean="0">
                <a:effectLst/>
                <a:latin typeface="Times New Roman"/>
                <a:ea typeface="Calibri"/>
                <a:cs typeface="Times New Roman"/>
              </a:rPr>
              <a:t>повышенный уровень ультразвука;                                          повышенный уровень инфразвука;</a:t>
            </a:r>
            <a:endParaRPr lang="ru-RU" sz="1600" dirty="0">
              <a:ea typeface="Calibri"/>
              <a:cs typeface="Times New Roman"/>
            </a:endParaRPr>
          </a:p>
          <a:p>
            <a:pPr lvl="0" indent="358775" algn="just">
              <a:spcAft>
                <a:spcPts val="0"/>
              </a:spcAft>
              <a:buSzPts val="1000"/>
              <a:buFont typeface="Symbol"/>
              <a:buChar char=""/>
              <a:tabLst>
                <a:tab pos="457200" algn="l"/>
              </a:tabLst>
            </a:pPr>
            <a:r>
              <a:rPr lang="ru-RU" sz="1600" dirty="0" smtClean="0">
                <a:effectLst/>
                <a:latin typeface="Times New Roman"/>
                <a:ea typeface="Calibri"/>
                <a:cs typeface="Times New Roman"/>
              </a:rPr>
              <a:t>повышенное или пониженное или резкое изменение барометрического давления;</a:t>
            </a:r>
            <a:endParaRPr lang="ru-RU" sz="1600" dirty="0">
              <a:ea typeface="Calibri"/>
              <a:cs typeface="Times New Roman"/>
            </a:endParaRPr>
          </a:p>
          <a:p>
            <a:pPr lvl="0" indent="358775" algn="just">
              <a:spcAft>
                <a:spcPts val="0"/>
              </a:spcAft>
              <a:buSzPts val="1000"/>
              <a:buFont typeface="Symbol"/>
              <a:buChar char=""/>
              <a:tabLst>
                <a:tab pos="457200" algn="l"/>
              </a:tabLst>
            </a:pPr>
            <a:r>
              <a:rPr lang="ru-RU" sz="1600" dirty="0" smtClean="0">
                <a:effectLst/>
                <a:latin typeface="Times New Roman"/>
                <a:ea typeface="Calibri"/>
                <a:cs typeface="Times New Roman"/>
              </a:rPr>
              <a:t>повышенная или пониженная влажность воздуха;                 повышенная подвижность воздуха;</a:t>
            </a:r>
            <a:endParaRPr lang="ru-RU" sz="1600" dirty="0">
              <a:ea typeface="Calibri"/>
              <a:cs typeface="Times New Roman"/>
            </a:endParaRPr>
          </a:p>
          <a:p>
            <a:pPr lvl="0" indent="358775" algn="just">
              <a:spcAft>
                <a:spcPts val="0"/>
              </a:spcAft>
              <a:buSzPts val="1000"/>
              <a:buFont typeface="Symbol"/>
              <a:buChar char=""/>
              <a:tabLst>
                <a:tab pos="457200" algn="l"/>
              </a:tabLst>
            </a:pPr>
            <a:r>
              <a:rPr lang="ru-RU" sz="1600" dirty="0" smtClean="0">
                <a:effectLst/>
                <a:latin typeface="Times New Roman"/>
                <a:ea typeface="Calibri"/>
                <a:cs typeface="Times New Roman"/>
              </a:rPr>
              <a:t>повышенная или пониженная ионизация воздуха;</a:t>
            </a:r>
            <a:endParaRPr lang="ru-RU" sz="1600" dirty="0">
              <a:ea typeface="Calibri"/>
              <a:cs typeface="Times New Roman"/>
            </a:endParaRPr>
          </a:p>
          <a:p>
            <a:pPr lvl="0" indent="358775" algn="just">
              <a:spcAft>
                <a:spcPts val="0"/>
              </a:spcAft>
              <a:buSzPts val="1000"/>
              <a:buFont typeface="Symbol"/>
              <a:buChar char=""/>
              <a:tabLst>
                <a:tab pos="457200" algn="l"/>
              </a:tabLst>
            </a:pPr>
            <a:r>
              <a:rPr lang="ru-RU" sz="1600" dirty="0" smtClean="0">
                <a:effectLst/>
                <a:latin typeface="Times New Roman"/>
                <a:ea typeface="Calibri"/>
                <a:cs typeface="Times New Roman"/>
              </a:rPr>
              <a:t>повышенный уровень ионизирующих излучений;    недостаточная освещенность рабочего места;</a:t>
            </a:r>
            <a:endParaRPr lang="ru-RU" sz="1600" dirty="0">
              <a:ea typeface="Calibri"/>
              <a:cs typeface="Times New Roman"/>
            </a:endParaRPr>
          </a:p>
          <a:p>
            <a:pPr lvl="0" indent="358775" algn="just">
              <a:spcAft>
                <a:spcPts val="0"/>
              </a:spcAft>
              <a:buSzPts val="1000"/>
              <a:buFont typeface="Symbol"/>
              <a:buChar char=""/>
              <a:tabLst>
                <a:tab pos="457200" algn="l"/>
              </a:tabLst>
            </a:pPr>
            <a:r>
              <a:rPr lang="ru-RU" sz="1600" dirty="0" smtClean="0">
                <a:effectLst/>
                <a:latin typeface="Times New Roman"/>
                <a:ea typeface="Calibri"/>
                <a:cs typeface="Times New Roman"/>
              </a:rPr>
              <a:t>повышенная яркость света;         пониженная контрастность предметов;</a:t>
            </a:r>
            <a:endParaRPr lang="ru-RU" sz="1600" dirty="0">
              <a:ea typeface="Calibri"/>
              <a:cs typeface="Times New Roman"/>
            </a:endParaRPr>
          </a:p>
          <a:p>
            <a:pPr lvl="0" indent="358775" algn="just">
              <a:spcAft>
                <a:spcPts val="0"/>
              </a:spcAft>
              <a:buSzPts val="1000"/>
              <a:buFont typeface="Symbol"/>
              <a:buChar char=""/>
              <a:tabLst>
                <a:tab pos="457200" algn="l"/>
              </a:tabLst>
            </a:pPr>
            <a:r>
              <a:rPr lang="ru-RU" sz="1600" dirty="0" smtClean="0">
                <a:effectLst/>
                <a:latin typeface="Times New Roman"/>
                <a:ea typeface="Calibri"/>
                <a:cs typeface="Times New Roman"/>
              </a:rPr>
              <a:t>прямая и отраженная </a:t>
            </a:r>
            <a:r>
              <a:rPr lang="ru-RU" sz="1600" dirty="0" err="1" smtClean="0">
                <a:effectLst/>
                <a:latin typeface="Times New Roman"/>
                <a:ea typeface="Calibri"/>
                <a:cs typeface="Times New Roman"/>
              </a:rPr>
              <a:t>блесткость</a:t>
            </a:r>
            <a:r>
              <a:rPr lang="ru-RU" sz="1600" dirty="0" smtClean="0">
                <a:effectLst/>
                <a:latin typeface="Times New Roman"/>
                <a:ea typeface="Calibri"/>
                <a:cs typeface="Times New Roman"/>
              </a:rPr>
              <a:t>;                                       повышенная пульсация светового потока;</a:t>
            </a:r>
            <a:endParaRPr lang="ru-RU" sz="1600" dirty="0">
              <a:ea typeface="Calibri"/>
              <a:cs typeface="Times New Roman"/>
            </a:endParaRPr>
          </a:p>
          <a:p>
            <a:pPr lvl="0" indent="358775" algn="just">
              <a:spcAft>
                <a:spcPts val="0"/>
              </a:spcAft>
              <a:buSzPts val="1000"/>
              <a:buFont typeface="Symbol"/>
              <a:buChar char=""/>
              <a:tabLst>
                <a:tab pos="457200" algn="l"/>
              </a:tabLst>
            </a:pPr>
            <a:r>
              <a:rPr lang="ru-RU" sz="1600" dirty="0" smtClean="0">
                <a:effectLst/>
                <a:latin typeface="Times New Roman"/>
                <a:ea typeface="Calibri"/>
                <a:cs typeface="Times New Roman"/>
              </a:rPr>
              <a:t>повышенный уровень ультрафиолетовой радиации;</a:t>
            </a:r>
            <a:endParaRPr lang="ru-RU" sz="1600" dirty="0">
              <a:ea typeface="Calibri"/>
              <a:cs typeface="Times New Roman"/>
            </a:endParaRPr>
          </a:p>
          <a:p>
            <a:pPr lvl="0" indent="358775" algn="just">
              <a:spcAft>
                <a:spcPts val="0"/>
              </a:spcAft>
              <a:buSzPts val="1000"/>
              <a:buFont typeface="Symbol"/>
              <a:buChar char=""/>
              <a:tabLst>
                <a:tab pos="457200" algn="l"/>
              </a:tabLst>
            </a:pPr>
            <a:r>
              <a:rPr lang="ru-RU" sz="1600" dirty="0" smtClean="0">
                <a:effectLst/>
                <a:latin typeface="Times New Roman"/>
                <a:ea typeface="Calibri"/>
                <a:cs typeface="Times New Roman"/>
              </a:rPr>
              <a:t>повышенный уровень инфракрасного излучения.</a:t>
            </a:r>
            <a:endParaRPr lang="ru-RU" sz="1600" dirty="0">
              <a:ea typeface="Calibri"/>
              <a:cs typeface="Times New Roman"/>
            </a:endParaRPr>
          </a:p>
        </p:txBody>
      </p:sp>
    </p:spTree>
    <p:extLst>
      <p:ext uri="{BB962C8B-B14F-4D97-AF65-F5344CB8AC3E}">
        <p14:creationId xmlns:p14="http://schemas.microsoft.com/office/powerpoint/2010/main" val="40125592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21195"/>
            <a:ext cx="8856984" cy="55124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6970536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13213"/>
            <a:ext cx="8928992" cy="5663089"/>
          </a:xfrm>
          <a:prstGeom prst="rect">
            <a:avLst/>
          </a:prstGeom>
        </p:spPr>
        <p:txBody>
          <a:bodyPr wrap="square">
            <a:spAutoFit/>
          </a:bodyPr>
          <a:lstStyle/>
          <a:p>
            <a:pPr indent="450215" algn="just">
              <a:spcAft>
                <a:spcPts val="0"/>
              </a:spcAft>
            </a:pPr>
            <a:r>
              <a:rPr lang="ru-RU" b="1" dirty="0" smtClean="0">
                <a:effectLst/>
                <a:latin typeface="Times New Roman"/>
                <a:ea typeface="Calibri"/>
                <a:cs typeface="Times New Roman"/>
              </a:rPr>
              <a:t>Группа опасных и вредных производственных факторов, обладающих химической энергией</a:t>
            </a:r>
            <a:r>
              <a:rPr lang="ru-RU" dirty="0" smtClean="0">
                <a:effectLst/>
                <a:latin typeface="Times New Roman"/>
                <a:ea typeface="Calibri"/>
                <a:cs typeface="Times New Roman"/>
              </a:rPr>
              <a:t>, включает:</a:t>
            </a:r>
            <a:endParaRPr lang="ru-RU" sz="1400" dirty="0">
              <a:ea typeface="Calibri"/>
              <a:cs typeface="Times New Roman"/>
            </a:endParaRPr>
          </a:p>
          <a:p>
            <a:pPr marL="342900" lvl="0" indent="-342900" algn="just">
              <a:spcAft>
                <a:spcPts val="0"/>
              </a:spcAft>
              <a:buSzPts val="1000"/>
              <a:buFont typeface="Symbol"/>
              <a:buChar char=""/>
              <a:tabLst>
                <a:tab pos="457200" algn="l"/>
              </a:tabLst>
            </a:pPr>
            <a:r>
              <a:rPr lang="ru-RU" dirty="0" smtClean="0">
                <a:effectLst/>
                <a:latin typeface="Times New Roman"/>
                <a:ea typeface="Calibri"/>
                <a:cs typeface="Times New Roman"/>
              </a:rPr>
              <a:t>недостаток кислорода в воздухе;</a:t>
            </a:r>
            <a:endParaRPr lang="ru-RU" sz="1400" dirty="0">
              <a:ea typeface="Calibri"/>
              <a:cs typeface="Times New Roman"/>
            </a:endParaRPr>
          </a:p>
          <a:p>
            <a:pPr marL="342900" lvl="0" indent="-342900" algn="just">
              <a:spcAft>
                <a:spcPts val="0"/>
              </a:spcAft>
              <a:buSzPts val="1000"/>
              <a:buFont typeface="Symbol"/>
              <a:buChar char=""/>
              <a:tabLst>
                <a:tab pos="457200" algn="l"/>
              </a:tabLst>
            </a:pPr>
            <a:r>
              <a:rPr lang="ru-RU" dirty="0" smtClean="0">
                <a:effectLst/>
                <a:latin typeface="Times New Roman"/>
                <a:ea typeface="Calibri"/>
                <a:cs typeface="Times New Roman"/>
              </a:rPr>
              <a:t>общетоксические;</a:t>
            </a:r>
            <a:endParaRPr lang="ru-RU" sz="1400" dirty="0">
              <a:ea typeface="Calibri"/>
              <a:cs typeface="Times New Roman"/>
            </a:endParaRPr>
          </a:p>
          <a:p>
            <a:pPr marL="342900" lvl="0" indent="-342900" algn="just">
              <a:spcAft>
                <a:spcPts val="0"/>
              </a:spcAft>
              <a:buSzPts val="1000"/>
              <a:buFont typeface="Symbol"/>
              <a:buChar char=""/>
              <a:tabLst>
                <a:tab pos="457200" algn="l"/>
              </a:tabLst>
            </a:pPr>
            <a:r>
              <a:rPr lang="ru-RU" dirty="0" smtClean="0">
                <a:effectLst/>
                <a:latin typeface="Times New Roman"/>
                <a:ea typeface="Calibri"/>
                <a:cs typeface="Times New Roman"/>
              </a:rPr>
              <a:t>раздражающие;</a:t>
            </a:r>
            <a:endParaRPr lang="ru-RU" sz="1400" dirty="0">
              <a:ea typeface="Calibri"/>
              <a:cs typeface="Times New Roman"/>
            </a:endParaRPr>
          </a:p>
          <a:p>
            <a:pPr marL="342900" lvl="0" indent="-342900" algn="just">
              <a:spcAft>
                <a:spcPts val="0"/>
              </a:spcAft>
              <a:buSzPts val="1000"/>
              <a:buFont typeface="Symbol"/>
              <a:buChar char=""/>
              <a:tabLst>
                <a:tab pos="457200" algn="l"/>
              </a:tabLst>
            </a:pPr>
            <a:r>
              <a:rPr lang="ru-RU" dirty="0" smtClean="0">
                <a:effectLst/>
                <a:latin typeface="Times New Roman"/>
                <a:ea typeface="Calibri"/>
                <a:cs typeface="Times New Roman"/>
              </a:rPr>
              <a:t>сенсибилизирующие;</a:t>
            </a:r>
            <a:endParaRPr lang="ru-RU" sz="1400" dirty="0">
              <a:ea typeface="Calibri"/>
              <a:cs typeface="Times New Roman"/>
            </a:endParaRPr>
          </a:p>
          <a:p>
            <a:pPr marL="342900" lvl="0" indent="-342900" algn="just">
              <a:spcAft>
                <a:spcPts val="0"/>
              </a:spcAft>
              <a:buSzPts val="1000"/>
              <a:buFont typeface="Symbol"/>
              <a:buChar char=""/>
              <a:tabLst>
                <a:tab pos="457200" algn="l"/>
              </a:tabLst>
            </a:pPr>
            <a:r>
              <a:rPr lang="ru-RU" dirty="0" smtClean="0">
                <a:effectLst/>
                <a:latin typeface="Times New Roman"/>
                <a:ea typeface="Calibri"/>
                <a:cs typeface="Times New Roman"/>
              </a:rPr>
              <a:t>канцерогенные;</a:t>
            </a:r>
            <a:endParaRPr lang="ru-RU" sz="1400" dirty="0">
              <a:ea typeface="Calibri"/>
              <a:cs typeface="Times New Roman"/>
            </a:endParaRPr>
          </a:p>
          <a:p>
            <a:pPr marL="342900" lvl="0" indent="-342900" algn="just">
              <a:spcAft>
                <a:spcPts val="0"/>
              </a:spcAft>
              <a:buSzPts val="1000"/>
              <a:buFont typeface="Symbol"/>
              <a:buChar char=""/>
              <a:tabLst>
                <a:tab pos="457200" algn="l"/>
              </a:tabLst>
            </a:pPr>
            <a:r>
              <a:rPr lang="ru-RU" dirty="0" smtClean="0">
                <a:effectLst/>
                <a:latin typeface="Times New Roman"/>
                <a:ea typeface="Calibri"/>
                <a:cs typeface="Times New Roman"/>
              </a:rPr>
              <a:t>мутагенные;</a:t>
            </a:r>
            <a:endParaRPr lang="ru-RU" sz="1400" dirty="0">
              <a:ea typeface="Calibri"/>
              <a:cs typeface="Times New Roman"/>
            </a:endParaRPr>
          </a:p>
          <a:p>
            <a:pPr marL="342900" lvl="0" indent="-342900" algn="just">
              <a:spcAft>
                <a:spcPts val="0"/>
              </a:spcAft>
              <a:buSzPts val="1000"/>
              <a:buFont typeface="Symbol"/>
              <a:buChar char=""/>
              <a:tabLst>
                <a:tab pos="457200" algn="l"/>
              </a:tabLst>
            </a:pPr>
            <a:r>
              <a:rPr lang="ru-RU" dirty="0" smtClean="0">
                <a:effectLst/>
                <a:latin typeface="Times New Roman"/>
                <a:ea typeface="Calibri"/>
                <a:cs typeface="Times New Roman"/>
              </a:rPr>
              <a:t>влияющие на репродуктивную функцию.</a:t>
            </a:r>
          </a:p>
          <a:p>
            <a:pPr marL="342900" lvl="0" indent="-342900" algn="just">
              <a:spcAft>
                <a:spcPts val="0"/>
              </a:spcAft>
              <a:buSzPts val="1000"/>
              <a:buFont typeface="Symbol"/>
              <a:buChar char=""/>
              <a:tabLst>
                <a:tab pos="457200" algn="l"/>
              </a:tabLst>
            </a:pPr>
            <a:endParaRPr lang="ru-RU" sz="1400" dirty="0">
              <a:latin typeface="Times New Roman"/>
              <a:ea typeface="Calibri"/>
              <a:cs typeface="Times New Roman"/>
            </a:endParaRPr>
          </a:p>
          <a:p>
            <a:pPr marL="342900" lvl="0" indent="-342900" algn="just">
              <a:spcAft>
                <a:spcPts val="0"/>
              </a:spcAft>
              <a:buSzPts val="1000"/>
              <a:buFont typeface="Symbol"/>
              <a:buChar char=""/>
              <a:tabLst>
                <a:tab pos="457200" algn="l"/>
              </a:tabLst>
            </a:pPr>
            <a:endParaRPr lang="ru-RU" sz="1400" dirty="0" smtClean="0">
              <a:latin typeface="Times New Roman"/>
              <a:ea typeface="Calibri"/>
              <a:cs typeface="Times New Roman"/>
            </a:endParaRPr>
          </a:p>
          <a:p>
            <a:pPr marL="342900" lvl="0" indent="-342900" algn="just">
              <a:spcAft>
                <a:spcPts val="0"/>
              </a:spcAft>
              <a:buSzPts val="1000"/>
              <a:buFont typeface="Symbol"/>
              <a:buChar char=""/>
              <a:tabLst>
                <a:tab pos="457200" algn="l"/>
              </a:tabLst>
            </a:pPr>
            <a:endParaRPr lang="ru-RU" sz="1400" dirty="0">
              <a:latin typeface="Times New Roman"/>
              <a:ea typeface="Calibri"/>
              <a:cs typeface="Times New Roman"/>
            </a:endParaRPr>
          </a:p>
          <a:p>
            <a:pPr marL="342900" lvl="0" indent="-342900" algn="just">
              <a:spcAft>
                <a:spcPts val="0"/>
              </a:spcAft>
              <a:buSzPts val="1000"/>
              <a:buFont typeface="Symbol"/>
              <a:buChar char=""/>
              <a:tabLst>
                <a:tab pos="457200" algn="l"/>
              </a:tabLst>
            </a:pPr>
            <a:endParaRPr lang="ru-RU" sz="1400" dirty="0">
              <a:ea typeface="Calibri"/>
              <a:cs typeface="Times New Roman"/>
            </a:endParaRPr>
          </a:p>
          <a:p>
            <a:pPr indent="450215" algn="just">
              <a:spcAft>
                <a:spcPts val="0"/>
              </a:spcAft>
            </a:pPr>
            <a:r>
              <a:rPr lang="ru-RU" dirty="0" smtClean="0">
                <a:effectLst/>
                <a:latin typeface="Times New Roman"/>
                <a:ea typeface="Calibri"/>
                <a:cs typeface="Times New Roman"/>
              </a:rPr>
              <a:t>Они разделяются </a:t>
            </a:r>
            <a:r>
              <a:rPr lang="ru-RU" b="1" dirty="0" smtClean="0">
                <a:effectLst/>
                <a:latin typeface="Times New Roman"/>
                <a:ea typeface="Calibri"/>
                <a:cs typeface="Times New Roman"/>
              </a:rPr>
              <a:t>по пути проникновения в организм человека</a:t>
            </a:r>
            <a:r>
              <a:rPr lang="ru-RU" dirty="0" smtClean="0">
                <a:effectLst/>
                <a:latin typeface="Times New Roman"/>
                <a:ea typeface="Calibri"/>
                <a:cs typeface="Times New Roman"/>
              </a:rPr>
              <a:t>:</a:t>
            </a:r>
            <a:endParaRPr lang="ru-RU" sz="1400" dirty="0">
              <a:ea typeface="Calibri"/>
              <a:cs typeface="Times New Roman"/>
            </a:endParaRPr>
          </a:p>
          <a:p>
            <a:pPr marL="342900" lvl="0" indent="-342900" algn="just">
              <a:spcAft>
                <a:spcPts val="0"/>
              </a:spcAft>
              <a:buSzPts val="1000"/>
              <a:buFont typeface="Symbol"/>
              <a:buChar char=""/>
              <a:tabLst>
                <a:tab pos="457200" algn="l"/>
              </a:tabLst>
            </a:pPr>
            <a:r>
              <a:rPr lang="ru-RU" dirty="0" smtClean="0">
                <a:effectLst/>
                <a:latin typeface="Times New Roman"/>
                <a:ea typeface="Calibri"/>
                <a:cs typeface="Times New Roman"/>
              </a:rPr>
              <a:t>действующие через дыхательные пути,</a:t>
            </a:r>
            <a:endParaRPr lang="ru-RU" sz="1400" dirty="0">
              <a:ea typeface="Calibri"/>
              <a:cs typeface="Times New Roman"/>
            </a:endParaRPr>
          </a:p>
          <a:p>
            <a:pPr marL="342900" lvl="0" indent="-342900" algn="just">
              <a:spcAft>
                <a:spcPts val="0"/>
              </a:spcAft>
              <a:buSzPts val="1000"/>
              <a:buFont typeface="Symbol"/>
              <a:buChar char=""/>
              <a:tabLst>
                <a:tab pos="457200" algn="l"/>
              </a:tabLst>
            </a:pPr>
            <a:r>
              <a:rPr lang="ru-RU" dirty="0" smtClean="0">
                <a:effectLst/>
                <a:latin typeface="Times New Roman"/>
                <a:ea typeface="Calibri"/>
                <a:cs typeface="Times New Roman"/>
              </a:rPr>
              <a:t>действующие через пищеварительную систему,</a:t>
            </a:r>
            <a:endParaRPr lang="ru-RU" sz="1400" dirty="0">
              <a:ea typeface="Calibri"/>
              <a:cs typeface="Times New Roman"/>
            </a:endParaRPr>
          </a:p>
          <a:p>
            <a:pPr marL="342900" lvl="0" indent="-342900" algn="just">
              <a:spcAft>
                <a:spcPts val="0"/>
              </a:spcAft>
              <a:buSzPts val="1000"/>
              <a:buFont typeface="Symbol"/>
              <a:buChar char=""/>
              <a:tabLst>
                <a:tab pos="457200" algn="l"/>
              </a:tabLst>
            </a:pPr>
            <a:r>
              <a:rPr lang="ru-RU" dirty="0" smtClean="0">
                <a:effectLst/>
                <a:latin typeface="Times New Roman"/>
                <a:ea typeface="Calibri"/>
                <a:cs typeface="Times New Roman"/>
              </a:rPr>
              <a:t>действующие через кожный покров.</a:t>
            </a:r>
            <a:endParaRPr lang="ru-RU" sz="1400" dirty="0">
              <a:ea typeface="Calibri"/>
              <a:cs typeface="Times New Roman"/>
            </a:endParaRPr>
          </a:p>
          <a:p>
            <a:pPr indent="450215" algn="just">
              <a:spcAft>
                <a:spcPts val="0"/>
              </a:spcAft>
            </a:pPr>
            <a:r>
              <a:rPr lang="ru-RU" b="1" dirty="0" smtClean="0">
                <a:effectLst/>
                <a:latin typeface="Times New Roman"/>
                <a:ea typeface="Calibri"/>
                <a:cs typeface="Times New Roman"/>
              </a:rPr>
              <a:t>Группа биологических опасных и вредных производственных факторов</a:t>
            </a:r>
            <a:r>
              <a:rPr lang="ru-RU" dirty="0" smtClean="0">
                <a:effectLst/>
                <a:latin typeface="Times New Roman"/>
                <a:ea typeface="Calibri"/>
                <a:cs typeface="Times New Roman"/>
              </a:rPr>
              <a:t> включает:</a:t>
            </a:r>
            <a:endParaRPr lang="ru-RU" sz="1400" dirty="0">
              <a:ea typeface="Calibri"/>
              <a:cs typeface="Times New Roman"/>
            </a:endParaRPr>
          </a:p>
          <a:p>
            <a:pPr marL="342900" lvl="0" indent="-342900" algn="just">
              <a:spcAft>
                <a:spcPts val="0"/>
              </a:spcAft>
              <a:buSzPts val="1000"/>
              <a:buFont typeface="Symbol"/>
              <a:buChar char=""/>
              <a:tabLst>
                <a:tab pos="457200" algn="l"/>
              </a:tabLst>
            </a:pPr>
            <a:r>
              <a:rPr lang="ru-RU" dirty="0" smtClean="0">
                <a:effectLst/>
                <a:latin typeface="Times New Roman"/>
                <a:ea typeface="Calibri"/>
                <a:cs typeface="Times New Roman"/>
              </a:rPr>
              <a:t>микроорганизмы (бактерии, вирусы, риккетсии, спирохеты, грибы, простейшие);</a:t>
            </a:r>
            <a:endParaRPr lang="ru-RU" sz="1400" dirty="0">
              <a:ea typeface="Calibri"/>
              <a:cs typeface="Times New Roman"/>
            </a:endParaRPr>
          </a:p>
          <a:p>
            <a:pPr marL="342900" lvl="0" indent="-342900" algn="just">
              <a:spcAft>
                <a:spcPts val="0"/>
              </a:spcAft>
              <a:buSzPts val="1000"/>
              <a:buFont typeface="Symbol"/>
              <a:buChar char=""/>
              <a:tabLst>
                <a:tab pos="457200" algn="l"/>
              </a:tabLst>
            </a:pPr>
            <a:r>
              <a:rPr lang="ru-RU" dirty="0" err="1" smtClean="0">
                <a:effectLst/>
                <a:latin typeface="Times New Roman"/>
                <a:ea typeface="Calibri"/>
                <a:cs typeface="Times New Roman"/>
              </a:rPr>
              <a:t>макроорганизмы</a:t>
            </a:r>
            <a:r>
              <a:rPr lang="ru-RU" dirty="0" smtClean="0">
                <a:effectLst/>
                <a:latin typeface="Times New Roman"/>
                <a:ea typeface="Calibri"/>
                <a:cs typeface="Times New Roman"/>
              </a:rPr>
              <a:t> (животные, растения).</a:t>
            </a:r>
            <a:endParaRPr lang="ru-RU" sz="1400" dirty="0">
              <a:ea typeface="Calibri"/>
              <a:cs typeface="Times New Roman"/>
            </a:endParaRP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409228"/>
            <a:ext cx="4320480" cy="2952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396015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2861" y="0"/>
            <a:ext cx="8928992" cy="5078313"/>
          </a:xfrm>
          <a:prstGeom prst="rect">
            <a:avLst/>
          </a:prstGeom>
        </p:spPr>
        <p:txBody>
          <a:bodyPr wrap="square">
            <a:spAutoFit/>
          </a:bodyPr>
          <a:lstStyle/>
          <a:p>
            <a:pPr indent="450215" algn="just">
              <a:spcAft>
                <a:spcPts val="0"/>
              </a:spcAft>
            </a:pPr>
            <a:r>
              <a:rPr lang="ru-RU" dirty="0" smtClean="0">
                <a:effectLst/>
                <a:latin typeface="Times New Roman"/>
                <a:ea typeface="Calibri"/>
                <a:cs typeface="Times New Roman"/>
              </a:rPr>
              <a:t>В </a:t>
            </a:r>
            <a:r>
              <a:rPr lang="ru-RU" b="1" dirty="0" smtClean="0">
                <a:effectLst/>
                <a:latin typeface="Times New Roman"/>
                <a:ea typeface="Calibri"/>
                <a:cs typeface="Times New Roman"/>
              </a:rPr>
              <a:t>группу психофизиологических опасных и вредных факторов</a:t>
            </a:r>
            <a:r>
              <a:rPr lang="ru-RU" dirty="0" smtClean="0">
                <a:effectLst/>
                <a:latin typeface="Times New Roman"/>
                <a:ea typeface="Calibri"/>
                <a:cs typeface="Times New Roman"/>
              </a:rPr>
              <a:t> входят:</a:t>
            </a:r>
            <a:endParaRPr lang="ru-RU" sz="1400" dirty="0">
              <a:ea typeface="Calibri"/>
              <a:cs typeface="Times New Roman"/>
            </a:endParaRPr>
          </a:p>
          <a:p>
            <a:pPr marL="342900" lvl="0" indent="-342900" algn="just">
              <a:spcAft>
                <a:spcPts val="0"/>
              </a:spcAft>
              <a:buSzPts val="1000"/>
              <a:buFont typeface="Symbol"/>
              <a:buChar char=""/>
              <a:tabLst>
                <a:tab pos="457200" algn="l"/>
              </a:tabLst>
            </a:pPr>
            <a:r>
              <a:rPr lang="ru-RU" dirty="0" smtClean="0">
                <a:effectLst/>
                <a:latin typeface="Times New Roman"/>
                <a:ea typeface="Calibri"/>
                <a:cs typeface="Times New Roman"/>
              </a:rPr>
              <a:t>физические перегрузки (статические, динамические, гиподинамия);</a:t>
            </a:r>
            <a:endParaRPr lang="ru-RU" sz="1400" dirty="0">
              <a:ea typeface="Calibri"/>
              <a:cs typeface="Times New Roman"/>
            </a:endParaRPr>
          </a:p>
          <a:p>
            <a:pPr marL="342900" lvl="0" indent="-342900" algn="just">
              <a:spcAft>
                <a:spcPts val="0"/>
              </a:spcAft>
              <a:buSzPts val="1000"/>
              <a:buFont typeface="Symbol"/>
              <a:buChar char=""/>
              <a:tabLst>
                <a:tab pos="457200" algn="l"/>
              </a:tabLst>
            </a:pPr>
            <a:r>
              <a:rPr lang="ru-RU" dirty="0" smtClean="0">
                <a:effectLst/>
                <a:latin typeface="Times New Roman"/>
                <a:ea typeface="Calibri"/>
                <a:cs typeface="Times New Roman"/>
              </a:rPr>
              <a:t>нервно-психические нагрузки (умственное перенапряжение, перенапряжение анализаторов, монотонность труда, эмоциональные перегрузки.)</a:t>
            </a:r>
            <a:endParaRPr lang="ru-RU" sz="1400" dirty="0">
              <a:ea typeface="Calibri"/>
              <a:cs typeface="Times New Roman"/>
            </a:endParaRPr>
          </a:p>
          <a:p>
            <a:pPr indent="450215" algn="just">
              <a:spcAft>
                <a:spcPts val="0"/>
              </a:spcAft>
            </a:pPr>
            <a:r>
              <a:rPr lang="ru-RU" dirty="0" smtClean="0">
                <a:effectLst/>
                <a:latin typeface="Times New Roman"/>
                <a:ea typeface="Calibri"/>
                <a:cs typeface="Times New Roman"/>
              </a:rPr>
              <a:t>В </a:t>
            </a:r>
            <a:r>
              <a:rPr lang="ru-RU" b="1" dirty="0" smtClean="0">
                <a:effectLst/>
                <a:latin typeface="Times New Roman"/>
                <a:ea typeface="Calibri"/>
                <a:cs typeface="Times New Roman"/>
              </a:rPr>
              <a:t>группу радиационных опасных и вредных факторов</a:t>
            </a:r>
            <a:r>
              <a:rPr lang="ru-RU" dirty="0" smtClean="0">
                <a:effectLst/>
                <a:latin typeface="Times New Roman"/>
                <a:ea typeface="Calibri"/>
                <a:cs typeface="Times New Roman"/>
              </a:rPr>
              <a:t> входят:</a:t>
            </a:r>
            <a:endParaRPr lang="ru-RU" sz="1400" dirty="0">
              <a:ea typeface="Calibri"/>
              <a:cs typeface="Times New Roman"/>
            </a:endParaRPr>
          </a:p>
          <a:p>
            <a:pPr marL="342900" lvl="0" indent="-342900" algn="just">
              <a:spcAft>
                <a:spcPts val="0"/>
              </a:spcAft>
              <a:buSzPts val="1000"/>
              <a:buFont typeface="Symbol"/>
              <a:buChar char=""/>
              <a:tabLst>
                <a:tab pos="457200" algn="l"/>
              </a:tabLst>
            </a:pPr>
            <a:r>
              <a:rPr lang="ru-RU" dirty="0" smtClean="0">
                <a:effectLst/>
                <a:latin typeface="Times New Roman"/>
                <a:ea typeface="Calibri"/>
                <a:cs typeface="Times New Roman"/>
              </a:rPr>
              <a:t>проникающая радиация,</a:t>
            </a:r>
            <a:endParaRPr lang="ru-RU" sz="1400" dirty="0">
              <a:ea typeface="Calibri"/>
              <a:cs typeface="Times New Roman"/>
            </a:endParaRPr>
          </a:p>
          <a:p>
            <a:pPr marL="342900" lvl="0" indent="-342900" algn="just">
              <a:spcAft>
                <a:spcPts val="0"/>
              </a:spcAft>
              <a:buSzPts val="1000"/>
              <a:buFont typeface="Symbol"/>
              <a:buChar char=""/>
              <a:tabLst>
                <a:tab pos="457200" algn="l"/>
              </a:tabLst>
            </a:pPr>
            <a:r>
              <a:rPr lang="ru-RU" dirty="0" smtClean="0">
                <a:effectLst/>
                <a:latin typeface="Times New Roman"/>
                <a:ea typeface="Calibri"/>
                <a:cs typeface="Times New Roman"/>
              </a:rPr>
              <a:t>радиационное загрязнение местности,</a:t>
            </a:r>
            <a:endParaRPr lang="ru-RU" sz="1400" dirty="0">
              <a:ea typeface="Calibri"/>
              <a:cs typeface="Times New Roman"/>
            </a:endParaRPr>
          </a:p>
          <a:p>
            <a:pPr marL="342900" lvl="0" indent="-342900" algn="just">
              <a:spcAft>
                <a:spcPts val="0"/>
              </a:spcAft>
              <a:buSzPts val="1000"/>
              <a:buFont typeface="Symbol"/>
              <a:buChar char=""/>
              <a:tabLst>
                <a:tab pos="457200" algn="l"/>
              </a:tabLst>
            </a:pPr>
            <a:r>
              <a:rPr lang="ru-RU" dirty="0" smtClean="0">
                <a:effectLst/>
                <a:latin typeface="Times New Roman"/>
                <a:ea typeface="Calibri"/>
                <a:cs typeface="Times New Roman"/>
              </a:rPr>
              <a:t>ионизирующее излучение.</a:t>
            </a:r>
            <a:endParaRPr lang="ru-RU" sz="1400" dirty="0">
              <a:ea typeface="Calibri"/>
              <a:cs typeface="Times New Roman"/>
            </a:endParaRPr>
          </a:p>
          <a:p>
            <a:pPr indent="450215" algn="just">
              <a:spcAft>
                <a:spcPts val="0"/>
              </a:spcAft>
            </a:pPr>
            <a:r>
              <a:rPr lang="ru-RU" dirty="0" smtClean="0">
                <a:effectLst/>
                <a:latin typeface="Times New Roman"/>
                <a:ea typeface="Calibri"/>
                <a:cs typeface="Times New Roman"/>
              </a:rPr>
              <a:t>Группа </a:t>
            </a:r>
            <a:r>
              <a:rPr lang="ru-RU" b="1" dirty="0" smtClean="0">
                <a:effectLst/>
                <a:latin typeface="Times New Roman"/>
                <a:ea typeface="Calibri"/>
                <a:cs typeface="Times New Roman"/>
              </a:rPr>
              <a:t>факторов природы</a:t>
            </a:r>
            <a:r>
              <a:rPr lang="ru-RU" dirty="0" smtClean="0">
                <a:effectLst/>
                <a:latin typeface="Times New Roman"/>
                <a:ea typeface="Calibri"/>
                <a:cs typeface="Times New Roman"/>
              </a:rPr>
              <a:t>, исключая температуру, влажность, атмосферное давление и подвижность воздуха, которые отнесены к производственным факторам, следует отнести:</a:t>
            </a:r>
            <a:endParaRPr lang="ru-RU" sz="1400" dirty="0">
              <a:ea typeface="Calibri"/>
              <a:cs typeface="Times New Roman"/>
            </a:endParaRPr>
          </a:p>
          <a:p>
            <a:pPr marL="342900" lvl="0" indent="-342900" algn="just">
              <a:spcAft>
                <a:spcPts val="0"/>
              </a:spcAft>
              <a:buSzPts val="1000"/>
              <a:buFont typeface="Symbol"/>
              <a:buChar char=""/>
              <a:tabLst>
                <a:tab pos="457200" algn="l"/>
              </a:tabLst>
            </a:pPr>
            <a:r>
              <a:rPr lang="ru-RU" dirty="0" smtClean="0">
                <a:effectLst/>
                <a:latin typeface="Times New Roman"/>
                <a:ea typeface="Calibri"/>
                <a:cs typeface="Times New Roman"/>
              </a:rPr>
              <a:t>осадки (снег, дождь);</a:t>
            </a:r>
            <a:endParaRPr lang="ru-RU" sz="1400" dirty="0">
              <a:ea typeface="Calibri"/>
              <a:cs typeface="Times New Roman"/>
            </a:endParaRPr>
          </a:p>
          <a:p>
            <a:pPr marL="342900" lvl="0" indent="-342900" algn="just">
              <a:spcAft>
                <a:spcPts val="0"/>
              </a:spcAft>
              <a:buSzPts val="1000"/>
              <a:buFont typeface="Symbol"/>
              <a:buChar char=""/>
              <a:tabLst>
                <a:tab pos="457200" algn="l"/>
              </a:tabLst>
            </a:pPr>
            <a:r>
              <a:rPr lang="ru-RU" dirty="0" smtClean="0">
                <a:effectLst/>
                <a:latin typeface="Times New Roman"/>
                <a:ea typeface="Calibri"/>
                <a:cs typeface="Times New Roman"/>
              </a:rPr>
              <a:t>молния;</a:t>
            </a:r>
            <a:endParaRPr lang="ru-RU" sz="1400" dirty="0">
              <a:ea typeface="Calibri"/>
              <a:cs typeface="Times New Roman"/>
            </a:endParaRPr>
          </a:p>
          <a:p>
            <a:pPr marL="342900" lvl="0" indent="-342900" algn="just">
              <a:spcAft>
                <a:spcPts val="0"/>
              </a:spcAft>
              <a:buSzPts val="1000"/>
              <a:buFont typeface="Symbol"/>
              <a:buChar char=""/>
              <a:tabLst>
                <a:tab pos="457200" algn="l"/>
              </a:tabLst>
            </a:pPr>
            <a:r>
              <a:rPr lang="ru-RU" dirty="0" smtClean="0">
                <a:effectLst/>
                <a:latin typeface="Times New Roman"/>
                <a:ea typeface="Calibri"/>
                <a:cs typeface="Times New Roman"/>
              </a:rPr>
              <a:t>вода (река, озеро, море, океан);</a:t>
            </a:r>
            <a:endParaRPr lang="ru-RU" sz="1400" dirty="0">
              <a:ea typeface="Calibri"/>
              <a:cs typeface="Times New Roman"/>
            </a:endParaRPr>
          </a:p>
          <a:p>
            <a:pPr marL="342900" lvl="0" indent="-342900" algn="just">
              <a:spcAft>
                <a:spcPts val="0"/>
              </a:spcAft>
              <a:buSzPts val="1000"/>
              <a:buFont typeface="Symbol"/>
              <a:buChar char=""/>
              <a:tabLst>
                <a:tab pos="457200" algn="l"/>
              </a:tabLst>
            </a:pPr>
            <a:r>
              <a:rPr lang="ru-RU" dirty="0" smtClean="0">
                <a:effectLst/>
                <a:latin typeface="Times New Roman"/>
                <a:ea typeface="Calibri"/>
                <a:cs typeface="Times New Roman"/>
              </a:rPr>
              <a:t>лес;</a:t>
            </a:r>
            <a:endParaRPr lang="ru-RU" sz="1400" dirty="0">
              <a:ea typeface="Calibri"/>
              <a:cs typeface="Times New Roman"/>
            </a:endParaRPr>
          </a:p>
          <a:p>
            <a:pPr marL="342900" lvl="0" indent="-342900" algn="just">
              <a:spcAft>
                <a:spcPts val="0"/>
              </a:spcAft>
              <a:buSzPts val="1000"/>
              <a:buFont typeface="Symbol"/>
              <a:buChar char=""/>
              <a:tabLst>
                <a:tab pos="457200" algn="l"/>
              </a:tabLst>
            </a:pPr>
            <a:r>
              <a:rPr lang="ru-RU" dirty="0" smtClean="0">
                <a:effectLst/>
                <a:latin typeface="Times New Roman"/>
                <a:ea typeface="Calibri"/>
                <a:cs typeface="Times New Roman"/>
              </a:rPr>
              <a:t>растения;</a:t>
            </a:r>
            <a:endParaRPr lang="ru-RU" sz="1400" dirty="0">
              <a:ea typeface="Calibri"/>
              <a:cs typeface="Times New Roman"/>
            </a:endParaRPr>
          </a:p>
          <a:p>
            <a:pPr marL="342900" lvl="0" indent="-342900" algn="just">
              <a:spcAft>
                <a:spcPts val="0"/>
              </a:spcAft>
              <a:buSzPts val="1000"/>
              <a:buFont typeface="Symbol"/>
              <a:buChar char=""/>
              <a:tabLst>
                <a:tab pos="457200" algn="l"/>
              </a:tabLst>
            </a:pPr>
            <a:r>
              <a:rPr lang="ru-RU" dirty="0" smtClean="0">
                <a:effectLst/>
                <a:latin typeface="Times New Roman"/>
                <a:ea typeface="Calibri"/>
                <a:cs typeface="Times New Roman"/>
              </a:rPr>
              <a:t>солнечная радиация;</a:t>
            </a:r>
            <a:endParaRPr lang="ru-RU" sz="1400" dirty="0">
              <a:ea typeface="Calibri"/>
              <a:cs typeface="Times New Roman"/>
            </a:endParaRPr>
          </a:p>
          <a:p>
            <a:pPr marL="342900" lvl="0" indent="-342900" algn="just">
              <a:spcAft>
                <a:spcPts val="0"/>
              </a:spcAft>
              <a:buSzPts val="1000"/>
              <a:buFont typeface="Symbol"/>
              <a:buChar char=""/>
              <a:tabLst>
                <a:tab pos="457200" algn="l"/>
              </a:tabLst>
            </a:pPr>
            <a:r>
              <a:rPr lang="ru-RU" dirty="0" smtClean="0">
                <a:effectLst/>
                <a:latin typeface="Times New Roman"/>
                <a:ea typeface="Calibri"/>
                <a:cs typeface="Times New Roman"/>
              </a:rPr>
              <a:t>движение грунта.</a:t>
            </a:r>
            <a:endParaRPr lang="ru-RU" sz="1400" dirty="0">
              <a:ea typeface="Calibri"/>
              <a:cs typeface="Times New Roman"/>
            </a:endParaRPr>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904" y="2857500"/>
            <a:ext cx="5309460" cy="2736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08108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0"/>
            <a:ext cx="8928992" cy="3970318"/>
          </a:xfrm>
          <a:prstGeom prst="rect">
            <a:avLst/>
          </a:prstGeom>
        </p:spPr>
        <p:txBody>
          <a:bodyPr wrap="square">
            <a:spAutoFit/>
          </a:bodyPr>
          <a:lstStyle/>
          <a:p>
            <a:pPr indent="450215" algn="ctr">
              <a:spcAft>
                <a:spcPts val="0"/>
              </a:spcAft>
            </a:pPr>
            <a:r>
              <a:rPr lang="ru-RU" b="1" dirty="0" smtClean="0">
                <a:effectLst/>
                <a:latin typeface="Times New Roman"/>
                <a:ea typeface="Calibri"/>
                <a:cs typeface="Times New Roman"/>
              </a:rPr>
              <a:t>Профессиональные заболевания и их классификация</a:t>
            </a:r>
            <a:endParaRPr lang="ru-RU" sz="1400" dirty="0">
              <a:ea typeface="Calibri"/>
              <a:cs typeface="Times New Roman"/>
            </a:endParaRPr>
          </a:p>
          <a:p>
            <a:pPr indent="450215" algn="just">
              <a:spcAft>
                <a:spcPts val="0"/>
              </a:spcAft>
            </a:pPr>
            <a:r>
              <a:rPr lang="ru-RU" dirty="0" smtClean="0">
                <a:effectLst/>
                <a:latin typeface="Times New Roman"/>
                <a:ea typeface="Calibri"/>
                <a:cs typeface="Times New Roman"/>
              </a:rPr>
              <a:t>Профессиональные болезни возникают в результате специфического воздействия на организм неблагоприятных факторов производственной среды. Однако их клинические проявления часто не имеют специфических симптомов, и только сведения об условиях труда заболевшего позволяют установить принадлежность выявленной патологии к категории профессиональных болезней.</a:t>
            </a:r>
          </a:p>
          <a:p>
            <a:pPr indent="450215" algn="just">
              <a:spcAft>
                <a:spcPts val="0"/>
              </a:spcAft>
            </a:pPr>
            <a:r>
              <a:rPr lang="ru-RU" dirty="0" smtClean="0">
                <a:effectLst/>
                <a:latin typeface="Times New Roman"/>
                <a:ea typeface="Calibri"/>
                <a:cs typeface="Times New Roman"/>
              </a:rPr>
              <a:t> Выделено пять групп профессиональных заболеваний:</a:t>
            </a:r>
            <a:endParaRPr lang="ru-RU" dirty="0">
              <a:ea typeface="Calibri"/>
              <a:cs typeface="Times New Roman"/>
            </a:endParaRPr>
          </a:p>
          <a:p>
            <a:pPr indent="450215" algn="just">
              <a:spcAft>
                <a:spcPts val="0"/>
              </a:spcAft>
            </a:pPr>
            <a:r>
              <a:rPr lang="ru-RU" b="1" dirty="0" smtClean="0">
                <a:effectLst/>
                <a:latin typeface="Times New Roman"/>
                <a:ea typeface="Calibri"/>
                <a:cs typeface="Times New Roman"/>
              </a:rPr>
              <a:t>Первая группа</a:t>
            </a:r>
            <a:r>
              <a:rPr lang="ru-RU" dirty="0" smtClean="0">
                <a:effectLst/>
                <a:latin typeface="Times New Roman"/>
                <a:ea typeface="Calibri"/>
                <a:cs typeface="Times New Roman"/>
              </a:rPr>
              <a:t> – профессиональные заболевания, вызываемые воздействием химических факторов (острые и хронические интоксикации, а также их последствия, протекающие с изолированным или сочетанным поражением различных органов и систем);</a:t>
            </a:r>
            <a:endParaRPr lang="ru-RU" dirty="0">
              <a:ea typeface="Calibri"/>
              <a:cs typeface="Times New Roman"/>
            </a:endParaRPr>
          </a:p>
          <a:p>
            <a:pPr indent="450215" algn="just">
              <a:spcAft>
                <a:spcPts val="0"/>
              </a:spcAft>
            </a:pPr>
            <a:r>
              <a:rPr lang="ru-RU" b="1" dirty="0" smtClean="0">
                <a:effectLst/>
                <a:latin typeface="Times New Roman"/>
                <a:ea typeface="Calibri"/>
                <a:cs typeface="Times New Roman"/>
              </a:rPr>
              <a:t>Вторая группа</a:t>
            </a:r>
            <a:r>
              <a:rPr lang="ru-RU" dirty="0" smtClean="0">
                <a:effectLst/>
                <a:latin typeface="Times New Roman"/>
                <a:ea typeface="Calibri"/>
                <a:cs typeface="Times New Roman"/>
              </a:rPr>
              <a:t> – профессиональные заболевания, вызываемые воздействием пыли (</a:t>
            </a:r>
            <a:r>
              <a:rPr lang="ru-RU" dirty="0" err="1" smtClean="0">
                <a:effectLst/>
                <a:latin typeface="Times New Roman"/>
                <a:ea typeface="Calibri"/>
                <a:cs typeface="Times New Roman"/>
              </a:rPr>
              <a:t>пневмокониозо</a:t>
            </a:r>
            <a:r>
              <a:rPr lang="ru-RU" dirty="0" smtClean="0">
                <a:effectLst/>
                <a:latin typeface="Times New Roman"/>
                <a:ea typeface="Calibri"/>
                <a:cs typeface="Times New Roman"/>
              </a:rPr>
              <a:t>-силикозы, </a:t>
            </a:r>
            <a:r>
              <a:rPr lang="ru-RU" dirty="0" err="1" smtClean="0">
                <a:effectLst/>
                <a:latin typeface="Times New Roman"/>
                <a:ea typeface="Calibri"/>
                <a:cs typeface="Times New Roman"/>
              </a:rPr>
              <a:t>силикатозы</a:t>
            </a:r>
            <a:r>
              <a:rPr lang="ru-RU" dirty="0" smtClean="0">
                <a:effectLst/>
                <a:latin typeface="Times New Roman"/>
                <a:ea typeface="Calibri"/>
                <a:cs typeface="Times New Roman"/>
              </a:rPr>
              <a:t>, </a:t>
            </a:r>
            <a:r>
              <a:rPr lang="ru-RU" dirty="0" err="1" smtClean="0">
                <a:effectLst/>
                <a:latin typeface="Times New Roman"/>
                <a:ea typeface="Calibri"/>
                <a:cs typeface="Times New Roman"/>
              </a:rPr>
              <a:t>металлокониозы</a:t>
            </a:r>
            <a:r>
              <a:rPr lang="ru-RU" dirty="0" smtClean="0">
                <a:effectLst/>
                <a:latin typeface="Times New Roman"/>
                <a:ea typeface="Calibri"/>
                <a:cs typeface="Times New Roman"/>
              </a:rPr>
              <a:t>, пневмокониозы электросварщиков и газорезчиков, шлифовальщиков, </a:t>
            </a:r>
            <a:r>
              <a:rPr lang="ru-RU" dirty="0" err="1" smtClean="0">
                <a:effectLst/>
                <a:latin typeface="Times New Roman"/>
                <a:ea typeface="Calibri"/>
                <a:cs typeface="Times New Roman"/>
              </a:rPr>
              <a:t>наждачников</a:t>
            </a:r>
            <a:r>
              <a:rPr lang="ru-RU" dirty="0" smtClean="0">
                <a:effectLst/>
                <a:latin typeface="Times New Roman"/>
                <a:ea typeface="Calibri"/>
                <a:cs typeface="Times New Roman"/>
              </a:rPr>
              <a:t> и т. д.);</a:t>
            </a:r>
            <a:endParaRPr lang="ru-RU" dirty="0">
              <a:ea typeface="Calibri"/>
              <a:cs typeface="Times New Roman"/>
            </a:endParaRPr>
          </a:p>
        </p:txBody>
      </p:sp>
      <p:pic>
        <p:nvPicPr>
          <p:cNvPr id="307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7009"/>
          <a:stretch/>
        </p:blipFill>
        <p:spPr bwMode="auto">
          <a:xfrm>
            <a:off x="1871700" y="3923245"/>
            <a:ext cx="5400600" cy="17786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34183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14719" y="22647"/>
            <a:ext cx="8928992" cy="5493812"/>
          </a:xfrm>
          <a:prstGeom prst="rect">
            <a:avLst/>
          </a:prstGeom>
        </p:spPr>
        <p:txBody>
          <a:bodyPr wrap="square">
            <a:spAutoFit/>
          </a:bodyPr>
          <a:lstStyle/>
          <a:p>
            <a:pPr indent="450215" algn="just">
              <a:spcAft>
                <a:spcPts val="0"/>
              </a:spcAft>
            </a:pPr>
            <a:r>
              <a:rPr lang="ru-RU" sz="1950" b="1" dirty="0" smtClean="0">
                <a:effectLst/>
                <a:latin typeface="Times New Roman"/>
                <a:ea typeface="Calibri"/>
                <a:cs typeface="Times New Roman"/>
              </a:rPr>
              <a:t>Третья группа</a:t>
            </a:r>
            <a:r>
              <a:rPr lang="ru-RU" sz="1950" dirty="0" smtClean="0">
                <a:effectLst/>
                <a:latin typeface="Times New Roman"/>
                <a:ea typeface="Calibri"/>
                <a:cs typeface="Times New Roman"/>
              </a:rPr>
              <a:t> – профессиональные заболевания, вызываемые воздействием физических факторов: вибрационная болезнь; заболевания, связанные с воздействием контактного ультразвука – вегетативный полиневрит; снижение слуха по типу </a:t>
            </a:r>
            <a:r>
              <a:rPr lang="ru-RU" sz="1950" dirty="0" err="1" smtClean="0">
                <a:effectLst/>
                <a:latin typeface="Times New Roman"/>
                <a:ea typeface="Calibri"/>
                <a:cs typeface="Times New Roman"/>
              </a:rPr>
              <a:t>кохлеарного</a:t>
            </a:r>
            <a:r>
              <a:rPr lang="ru-RU" sz="1950" dirty="0" smtClean="0">
                <a:effectLst/>
                <a:latin typeface="Times New Roman"/>
                <a:ea typeface="Calibri"/>
                <a:cs typeface="Times New Roman"/>
              </a:rPr>
              <a:t> неврита – шумовая болезнь; заболевания, связанные с воздействием электромагнитных излучений и рассеянного лазерного излучения; воздействием ионизирующих излучений: лучевая болезнь; вызываемые значительным и относительно быстрым изменением атмосферного давления: декомпрессионная болезнь, острая гипоксия; вызываемые неблагоприятными метеорологическими (микроклиматическими) условиями – перегрев, судорожная болезнь, облитерирующий эндартериит, вегетативно-сенситивный полиневрит;</a:t>
            </a:r>
            <a:endParaRPr lang="ru-RU" sz="1950" dirty="0">
              <a:ea typeface="Calibri"/>
              <a:cs typeface="Times New Roman"/>
            </a:endParaRPr>
          </a:p>
          <a:p>
            <a:pPr indent="450215" algn="just">
              <a:spcAft>
                <a:spcPts val="0"/>
              </a:spcAft>
            </a:pPr>
            <a:r>
              <a:rPr lang="ru-RU" sz="1950" b="1" dirty="0" smtClean="0">
                <a:effectLst/>
                <a:latin typeface="Times New Roman"/>
                <a:ea typeface="Calibri"/>
                <a:cs typeface="Times New Roman"/>
              </a:rPr>
              <a:t>Четвертая группа</a:t>
            </a:r>
            <a:r>
              <a:rPr lang="ru-RU" sz="1950" dirty="0" smtClean="0">
                <a:effectLst/>
                <a:latin typeface="Times New Roman"/>
                <a:ea typeface="Calibri"/>
                <a:cs typeface="Times New Roman"/>
              </a:rPr>
              <a:t> – профессиональные заболевания, вызываемые перенапряжением: заболевания периферических нервов и мышц – невриты, </a:t>
            </a:r>
            <a:r>
              <a:rPr lang="ru-RU" sz="1950" dirty="0" err="1" smtClean="0">
                <a:effectLst/>
                <a:latin typeface="Times New Roman"/>
                <a:ea typeface="Calibri"/>
                <a:cs typeface="Times New Roman"/>
              </a:rPr>
              <a:t>радикулополиневриты</a:t>
            </a:r>
            <a:r>
              <a:rPr lang="ru-RU" sz="1950" dirty="0" smtClean="0">
                <a:effectLst/>
                <a:latin typeface="Times New Roman"/>
                <a:ea typeface="Calibri"/>
                <a:cs typeface="Times New Roman"/>
              </a:rPr>
              <a:t>, </a:t>
            </a:r>
            <a:r>
              <a:rPr lang="ru-RU" sz="1950" dirty="0" err="1" smtClean="0">
                <a:effectLst/>
                <a:latin typeface="Times New Roman"/>
                <a:ea typeface="Calibri"/>
                <a:cs typeface="Times New Roman"/>
              </a:rPr>
              <a:t>вегетосенситивные</a:t>
            </a:r>
            <a:r>
              <a:rPr lang="ru-RU" sz="1950" dirty="0" smtClean="0">
                <a:effectLst/>
                <a:latin typeface="Times New Roman"/>
                <a:ea typeface="Calibri"/>
                <a:cs typeface="Times New Roman"/>
              </a:rPr>
              <a:t> полиневриты, шейно-плечевые плекситы, </a:t>
            </a:r>
            <a:r>
              <a:rPr lang="ru-RU" sz="1950" dirty="0" err="1" smtClean="0">
                <a:effectLst/>
                <a:latin typeface="Times New Roman"/>
                <a:ea typeface="Calibri"/>
                <a:cs typeface="Times New Roman"/>
              </a:rPr>
              <a:t>вегетомиофаоциты</a:t>
            </a:r>
            <a:r>
              <a:rPr lang="ru-RU" sz="1950" dirty="0" smtClean="0">
                <a:effectLst/>
                <a:latin typeface="Times New Roman"/>
                <a:ea typeface="Calibri"/>
                <a:cs typeface="Times New Roman"/>
              </a:rPr>
              <a:t>, </a:t>
            </a:r>
            <a:r>
              <a:rPr lang="ru-RU" sz="1950" dirty="0" err="1" smtClean="0">
                <a:effectLst/>
                <a:latin typeface="Times New Roman"/>
                <a:ea typeface="Calibri"/>
                <a:cs typeface="Times New Roman"/>
              </a:rPr>
              <a:t>миофасциты</a:t>
            </a:r>
            <a:r>
              <a:rPr lang="ru-RU" sz="1950" dirty="0" smtClean="0">
                <a:effectLst/>
                <a:latin typeface="Times New Roman"/>
                <a:ea typeface="Calibri"/>
                <a:cs typeface="Times New Roman"/>
              </a:rPr>
              <a:t>; заболевания опорно-двигательного аппарата – хронические тендовагиниты, </a:t>
            </a:r>
            <a:r>
              <a:rPr lang="ru-RU" sz="1950" dirty="0" err="1" smtClean="0">
                <a:effectLst/>
                <a:latin typeface="Times New Roman"/>
                <a:ea typeface="Calibri"/>
                <a:cs typeface="Times New Roman"/>
              </a:rPr>
              <a:t>стенозирующие</a:t>
            </a:r>
            <a:r>
              <a:rPr lang="ru-RU" sz="1950" dirty="0" smtClean="0">
                <a:effectLst/>
                <a:latin typeface="Times New Roman"/>
                <a:ea typeface="Calibri"/>
                <a:cs typeface="Times New Roman"/>
              </a:rPr>
              <a:t> </a:t>
            </a:r>
            <a:r>
              <a:rPr lang="ru-RU" sz="1950" dirty="0" err="1" smtClean="0">
                <a:effectLst/>
                <a:latin typeface="Times New Roman"/>
                <a:ea typeface="Calibri"/>
                <a:cs typeface="Times New Roman"/>
              </a:rPr>
              <a:t>лигаментиты</a:t>
            </a:r>
            <a:r>
              <a:rPr lang="ru-RU" sz="1950" dirty="0" smtClean="0">
                <a:effectLst/>
                <a:latin typeface="Times New Roman"/>
                <a:ea typeface="Calibri"/>
                <a:cs typeface="Times New Roman"/>
              </a:rPr>
              <a:t>, бурситы, </a:t>
            </a:r>
            <a:r>
              <a:rPr lang="ru-RU" sz="1950" dirty="0" err="1" smtClean="0">
                <a:effectLst/>
                <a:latin typeface="Times New Roman"/>
                <a:ea typeface="Calibri"/>
                <a:cs typeface="Times New Roman"/>
              </a:rPr>
              <a:t>эрикондилит</a:t>
            </a:r>
            <a:r>
              <a:rPr lang="ru-RU" sz="1950" dirty="0" smtClean="0">
                <a:effectLst/>
                <a:latin typeface="Times New Roman"/>
                <a:ea typeface="Calibri"/>
                <a:cs typeface="Times New Roman"/>
              </a:rPr>
              <a:t> плеча, деформирующие артрозы; </a:t>
            </a:r>
            <a:r>
              <a:rPr lang="ru-RU" sz="1950" dirty="0" err="1" smtClean="0">
                <a:effectLst/>
                <a:latin typeface="Times New Roman"/>
                <a:ea typeface="Calibri"/>
                <a:cs typeface="Times New Roman"/>
              </a:rPr>
              <a:t>координаторные</a:t>
            </a:r>
            <a:r>
              <a:rPr lang="ru-RU" sz="1950" dirty="0" smtClean="0">
                <a:effectLst/>
                <a:latin typeface="Times New Roman"/>
                <a:ea typeface="Calibri"/>
                <a:cs typeface="Times New Roman"/>
              </a:rPr>
              <a:t> неврозы – писчий спазм, другие формы функциональных </a:t>
            </a:r>
            <a:r>
              <a:rPr lang="ru-RU" sz="1950" dirty="0" err="1" smtClean="0">
                <a:effectLst/>
                <a:latin typeface="Times New Roman"/>
                <a:ea typeface="Calibri"/>
                <a:cs typeface="Times New Roman"/>
              </a:rPr>
              <a:t>дискинезий</a:t>
            </a:r>
            <a:r>
              <a:rPr lang="ru-RU" sz="1950" dirty="0" smtClean="0">
                <a:effectLst/>
                <a:latin typeface="Times New Roman"/>
                <a:ea typeface="Calibri"/>
                <a:cs typeface="Times New Roman"/>
              </a:rPr>
              <a:t>; заболевания голосового аппарата – фонастения и органа зрения – астенопия и миопия;</a:t>
            </a:r>
            <a:endParaRPr lang="ru-RU" sz="1950" dirty="0">
              <a:ea typeface="Calibri"/>
              <a:cs typeface="Times New Roman"/>
            </a:endParaRPr>
          </a:p>
        </p:txBody>
      </p:sp>
    </p:spTree>
    <p:extLst>
      <p:ext uri="{BB962C8B-B14F-4D97-AF65-F5344CB8AC3E}">
        <p14:creationId xmlns:p14="http://schemas.microsoft.com/office/powerpoint/2010/main" val="11976321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89567" y="0"/>
            <a:ext cx="8928992" cy="3139321"/>
          </a:xfrm>
          <a:prstGeom prst="rect">
            <a:avLst/>
          </a:prstGeom>
        </p:spPr>
        <p:txBody>
          <a:bodyPr wrap="square">
            <a:spAutoFit/>
          </a:bodyPr>
          <a:lstStyle/>
          <a:p>
            <a:pPr indent="450215" algn="just">
              <a:spcAft>
                <a:spcPts val="0"/>
              </a:spcAft>
            </a:pPr>
            <a:r>
              <a:rPr lang="ru-RU" b="1" dirty="0" smtClean="0">
                <a:effectLst/>
                <a:latin typeface="Times New Roman"/>
                <a:ea typeface="Calibri"/>
                <a:cs typeface="Times New Roman"/>
              </a:rPr>
              <a:t>Пятая группа</a:t>
            </a:r>
            <a:r>
              <a:rPr lang="ru-RU" dirty="0" smtClean="0">
                <a:effectLst/>
                <a:latin typeface="Times New Roman"/>
                <a:ea typeface="Calibri"/>
                <a:cs typeface="Times New Roman"/>
              </a:rPr>
              <a:t> – профессиональные заболевания, вызываемые действием биологических факторов: инфекционные и паразитарные – туберкулез, бруцеллез, сап, сибирская язва, дисбактериоз, кандидамикоз кожи и слизистых оболочек, висцеральный кандидоз и др.</a:t>
            </a:r>
            <a:endParaRPr lang="ru-RU" sz="1400" dirty="0">
              <a:ea typeface="Calibri"/>
              <a:cs typeface="Times New Roman"/>
            </a:endParaRPr>
          </a:p>
          <a:p>
            <a:pPr indent="450215" algn="just">
              <a:spcAft>
                <a:spcPts val="0"/>
              </a:spcAft>
            </a:pPr>
            <a:r>
              <a:rPr lang="ru-RU" dirty="0" smtClean="0">
                <a:effectLst/>
                <a:latin typeface="Times New Roman"/>
                <a:ea typeface="Calibri"/>
                <a:cs typeface="Times New Roman"/>
              </a:rPr>
              <a:t>Вне этой этиологической систематики находятся профессиональные аллергические заболевания (конъюнктивит, заболевания верхних дыхательных путей, бронхиальная астма, дерматит, экзема), образующие </a:t>
            </a:r>
            <a:r>
              <a:rPr lang="ru-RU" b="1" dirty="0" smtClean="0">
                <a:effectLst/>
                <a:latin typeface="Times New Roman"/>
                <a:ea typeface="Calibri"/>
                <a:cs typeface="Times New Roman"/>
              </a:rPr>
              <a:t>шестую группу</a:t>
            </a:r>
            <a:r>
              <a:rPr lang="ru-RU" dirty="0" smtClean="0">
                <a:effectLst/>
                <a:latin typeface="Times New Roman"/>
                <a:ea typeface="Calibri"/>
                <a:cs typeface="Times New Roman"/>
              </a:rPr>
              <a:t>, и онкологические заболевания (опухоли кожи, мочевого пузыря, печени, рак верхних дыхательных путей), образующие </a:t>
            </a:r>
            <a:r>
              <a:rPr lang="ru-RU" b="1" dirty="0" smtClean="0">
                <a:effectLst/>
                <a:latin typeface="Times New Roman"/>
                <a:ea typeface="Calibri"/>
                <a:cs typeface="Times New Roman"/>
              </a:rPr>
              <a:t>седьмую группу</a:t>
            </a:r>
            <a:r>
              <a:rPr lang="ru-RU" dirty="0" smtClean="0">
                <a:effectLst/>
                <a:latin typeface="Times New Roman"/>
                <a:ea typeface="Calibri"/>
                <a:cs typeface="Times New Roman"/>
              </a:rPr>
              <a:t> действующего Списка профессиональных заболеваний.</a:t>
            </a:r>
            <a:endParaRPr lang="ru-RU" sz="1400" dirty="0">
              <a:ea typeface="Calibri"/>
              <a:cs typeface="Times New Roman"/>
            </a:endParaRPr>
          </a:p>
          <a:p>
            <a:pPr indent="450215" algn="just">
              <a:spcAft>
                <a:spcPts val="0"/>
              </a:spcAft>
            </a:pPr>
            <a:r>
              <a:rPr lang="ru-RU" dirty="0" smtClean="0">
                <a:effectLst/>
                <a:latin typeface="Times New Roman"/>
                <a:ea typeface="Calibri"/>
                <a:cs typeface="Times New Roman"/>
              </a:rPr>
              <a:t>По характеру течения различают </a:t>
            </a:r>
            <a:r>
              <a:rPr lang="ru-RU" b="1" dirty="0" smtClean="0">
                <a:effectLst/>
                <a:latin typeface="Times New Roman"/>
                <a:ea typeface="Calibri"/>
                <a:cs typeface="Times New Roman"/>
              </a:rPr>
              <a:t>острые и хронические профессиональные заболевания.</a:t>
            </a:r>
            <a:endParaRPr lang="ru-RU" sz="1400" dirty="0">
              <a:ea typeface="Calibri"/>
              <a:cs typeface="Times New Roman"/>
            </a:endParaRPr>
          </a:p>
        </p:txBody>
      </p:sp>
      <p:pic>
        <p:nvPicPr>
          <p:cNvPr id="31750"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t="22359" b="5479"/>
          <a:stretch/>
        </p:blipFill>
        <p:spPr bwMode="auto">
          <a:xfrm>
            <a:off x="1143000" y="3139321"/>
            <a:ext cx="6858000" cy="25756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64252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220" y="2308324"/>
            <a:ext cx="7632848" cy="3406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129148" y="0"/>
            <a:ext cx="8928992" cy="2308324"/>
          </a:xfrm>
          <a:prstGeom prst="rect">
            <a:avLst/>
          </a:prstGeom>
        </p:spPr>
        <p:txBody>
          <a:bodyPr wrap="square">
            <a:spAutoFit/>
          </a:bodyPr>
          <a:lstStyle/>
          <a:p>
            <a:pPr indent="450215" algn="ctr">
              <a:spcAft>
                <a:spcPts val="0"/>
              </a:spcAft>
            </a:pPr>
            <a:r>
              <a:rPr lang="ru-RU" b="1" dirty="0" smtClean="0">
                <a:effectLst/>
                <a:latin typeface="Times New Roman"/>
                <a:ea typeface="Calibri"/>
                <a:cs typeface="Times New Roman"/>
              </a:rPr>
              <a:t>1.2. Основные понятия безопасности жизнедеятельности</a:t>
            </a:r>
            <a:endParaRPr lang="ru-RU" sz="1400" dirty="0">
              <a:ea typeface="Calibri"/>
              <a:cs typeface="Times New Roman"/>
            </a:endParaRPr>
          </a:p>
          <a:p>
            <a:pPr indent="450215" algn="just">
              <a:spcAft>
                <a:spcPts val="0"/>
              </a:spcAft>
            </a:pPr>
            <a:r>
              <a:rPr lang="ru-RU" b="1" dirty="0" smtClean="0">
                <a:effectLst/>
                <a:latin typeface="Times New Roman"/>
                <a:ea typeface="Calibri"/>
                <a:cs typeface="Times New Roman"/>
              </a:rPr>
              <a:t>Безопасность </a:t>
            </a:r>
            <a:r>
              <a:rPr lang="ru-RU" dirty="0" smtClean="0">
                <a:effectLst/>
                <a:latin typeface="Times New Roman"/>
                <a:ea typeface="Calibri"/>
                <a:cs typeface="Times New Roman"/>
              </a:rPr>
              <a:t>— состояние деятельности, при котором с определенной вероятностью исключено проявление опасностей, или отсутствие чрезмерной опасности.</a:t>
            </a:r>
            <a:endParaRPr lang="ru-RU" sz="1400" dirty="0">
              <a:ea typeface="Calibri"/>
              <a:cs typeface="Times New Roman"/>
            </a:endParaRPr>
          </a:p>
          <a:p>
            <a:pPr indent="450215" algn="just">
              <a:spcAft>
                <a:spcPts val="0"/>
              </a:spcAft>
            </a:pPr>
            <a:r>
              <a:rPr lang="ru-RU" b="1" dirty="0" smtClean="0">
                <a:effectLst/>
                <a:latin typeface="Times New Roman"/>
                <a:ea typeface="Calibri"/>
                <a:cs typeface="Times New Roman"/>
              </a:rPr>
              <a:t>Жизнедеятельность </a:t>
            </a:r>
            <a:r>
              <a:rPr lang="ru-RU" dirty="0" smtClean="0">
                <a:effectLst/>
                <a:latin typeface="Times New Roman"/>
                <a:ea typeface="Calibri"/>
                <a:cs typeface="Times New Roman"/>
              </a:rPr>
              <a:t>– сложный биологический процесс, происходящий в организме человека, позволяющий сохранить здоровье и работоспособность.</a:t>
            </a:r>
            <a:endParaRPr lang="ru-RU" sz="1400" dirty="0">
              <a:ea typeface="Calibri"/>
              <a:cs typeface="Times New Roman"/>
            </a:endParaRPr>
          </a:p>
          <a:p>
            <a:pPr indent="450215" algn="just">
              <a:spcAft>
                <a:spcPts val="0"/>
              </a:spcAft>
            </a:pPr>
            <a:r>
              <a:rPr lang="ru-RU" b="1" dirty="0" smtClean="0">
                <a:effectLst/>
                <a:latin typeface="Times New Roman"/>
                <a:ea typeface="Calibri"/>
                <a:cs typeface="Times New Roman"/>
              </a:rPr>
              <a:t>Здоровье </a:t>
            </a:r>
            <a:r>
              <a:rPr lang="ru-RU" dirty="0" smtClean="0">
                <a:effectLst/>
                <a:latin typeface="Times New Roman"/>
                <a:ea typeface="Calibri"/>
                <a:cs typeface="Times New Roman"/>
              </a:rPr>
              <a:t>— естественное состояние организма, характеризующееся его уравновешенностью с окружающей средой и отсутствием каких-либо болезненных изменений.</a:t>
            </a:r>
            <a:endParaRPr lang="ru-RU" sz="1400" dirty="0">
              <a:ea typeface="Calibri"/>
              <a:cs typeface="Times New Roman"/>
            </a:endParaRPr>
          </a:p>
        </p:txBody>
      </p:sp>
    </p:spTree>
    <p:extLst>
      <p:ext uri="{BB962C8B-B14F-4D97-AF65-F5344CB8AC3E}">
        <p14:creationId xmlns:p14="http://schemas.microsoft.com/office/powerpoint/2010/main" val="213932612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26859"/>
            <a:ext cx="8928992" cy="3416320"/>
          </a:xfrm>
          <a:prstGeom prst="rect">
            <a:avLst/>
          </a:prstGeom>
        </p:spPr>
        <p:txBody>
          <a:bodyPr wrap="square">
            <a:spAutoFit/>
          </a:bodyPr>
          <a:lstStyle/>
          <a:p>
            <a:pPr indent="450215" algn="just">
              <a:lnSpc>
                <a:spcPct val="150000"/>
              </a:lnSpc>
              <a:spcAft>
                <a:spcPts val="0"/>
              </a:spcAft>
            </a:pPr>
            <a:r>
              <a:rPr lang="ru-RU" b="1" dirty="0" smtClean="0">
                <a:effectLst/>
                <a:latin typeface="Times New Roman"/>
                <a:ea typeface="Calibri"/>
                <a:cs typeface="Times New Roman"/>
              </a:rPr>
              <a:t>Острое профессиональное заболевание</a:t>
            </a:r>
            <a:r>
              <a:rPr lang="ru-RU" dirty="0" smtClean="0">
                <a:effectLst/>
                <a:latin typeface="Times New Roman"/>
                <a:ea typeface="Calibri"/>
                <a:cs typeface="Times New Roman"/>
              </a:rPr>
              <a:t> (интоксикация) возникает внезапно, после однократного (в течение не более одного рабочего дня, одной рабочей смены) воздействия относительно высоких концентраций химических веществ, содержащихся в воздухе рабочей зоны, а также уровней и доз других неблагоприятных факторов и влечет временную или стойкую потерю трудоспособности.</a:t>
            </a:r>
            <a:endParaRPr lang="ru-RU" sz="1400" dirty="0">
              <a:ea typeface="Calibri"/>
              <a:cs typeface="Times New Roman"/>
            </a:endParaRPr>
          </a:p>
          <a:p>
            <a:pPr indent="450215" algn="just">
              <a:lnSpc>
                <a:spcPct val="150000"/>
              </a:lnSpc>
              <a:spcAft>
                <a:spcPts val="0"/>
              </a:spcAft>
            </a:pPr>
            <a:r>
              <a:rPr lang="ru-RU" b="1" dirty="0" smtClean="0">
                <a:effectLst/>
                <a:latin typeface="Times New Roman"/>
                <a:ea typeface="Calibri"/>
                <a:cs typeface="Times New Roman"/>
              </a:rPr>
              <a:t>Хроническое профессиональное заболевание</a:t>
            </a:r>
            <a:r>
              <a:rPr lang="ru-RU" dirty="0" smtClean="0">
                <a:effectLst/>
                <a:latin typeface="Times New Roman"/>
                <a:ea typeface="Calibri"/>
                <a:cs typeface="Times New Roman"/>
              </a:rPr>
              <a:t> возникает в результате длительного систематического воздействия на организм неблагоприятных факторов и влечет временную или стойкую потерю трудоспособности.</a:t>
            </a:r>
            <a:endParaRPr lang="ru-RU" sz="1400" dirty="0">
              <a:ea typeface="Calibri"/>
              <a:cs typeface="Times New Roman"/>
            </a:endParaRPr>
          </a:p>
        </p:txBody>
      </p:sp>
      <p:pic>
        <p:nvPicPr>
          <p:cNvPr id="327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262" t="4938" r="7793" b="4432"/>
          <a:stretch/>
        </p:blipFill>
        <p:spPr bwMode="auto">
          <a:xfrm>
            <a:off x="1043608" y="3443178"/>
            <a:ext cx="7056784" cy="22718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26184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58316"/>
            <a:ext cx="8784976" cy="5535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237255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21196"/>
            <a:ext cx="8784976" cy="5472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7764488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10453" y="3217540"/>
            <a:ext cx="8928992" cy="2031325"/>
          </a:xfrm>
          <a:prstGeom prst="rect">
            <a:avLst/>
          </a:prstGeom>
        </p:spPr>
        <p:txBody>
          <a:bodyPr wrap="square">
            <a:spAutoFit/>
          </a:bodyPr>
          <a:lstStyle/>
          <a:p>
            <a:pPr indent="450215" algn="ctr">
              <a:spcAft>
                <a:spcPts val="0"/>
              </a:spcAft>
            </a:pPr>
            <a:r>
              <a:rPr lang="ru-RU" b="1" dirty="0" smtClean="0">
                <a:effectLst/>
                <a:latin typeface="Times New Roman"/>
                <a:ea typeface="Calibri"/>
                <a:cs typeface="Times New Roman"/>
              </a:rPr>
              <a:t>Вопросы и задания для самоконтроля</a:t>
            </a:r>
            <a:endParaRPr lang="ru-RU" sz="1400" dirty="0">
              <a:ea typeface="Calibri"/>
              <a:cs typeface="Times New Roman"/>
            </a:endParaRPr>
          </a:p>
          <a:p>
            <a:pPr indent="450215" algn="just">
              <a:spcAft>
                <a:spcPts val="0"/>
              </a:spcAft>
            </a:pPr>
            <a:r>
              <a:rPr lang="ru-RU" dirty="0" smtClean="0">
                <a:effectLst/>
                <a:latin typeface="Times New Roman"/>
                <a:ea typeface="Calibri"/>
                <a:cs typeface="Times New Roman"/>
              </a:rPr>
              <a:t>1. Дайте определение понятий «опасный фактор» и «вредный фактор». Приведите примеры. </a:t>
            </a:r>
            <a:endParaRPr lang="ru-RU" sz="1400" dirty="0">
              <a:ea typeface="Calibri"/>
              <a:cs typeface="Times New Roman"/>
            </a:endParaRPr>
          </a:p>
          <a:p>
            <a:pPr indent="450215" algn="just">
              <a:spcAft>
                <a:spcPts val="0"/>
              </a:spcAft>
            </a:pPr>
            <a:r>
              <a:rPr lang="ru-RU" dirty="0" smtClean="0">
                <a:effectLst/>
                <a:latin typeface="Times New Roman"/>
                <a:ea typeface="Calibri"/>
                <a:cs typeface="Times New Roman"/>
              </a:rPr>
              <a:t>2. Приведите классификацию опасных и вредных факторов. </a:t>
            </a:r>
            <a:endParaRPr lang="ru-RU" sz="1400" dirty="0">
              <a:ea typeface="Calibri"/>
              <a:cs typeface="Times New Roman"/>
            </a:endParaRPr>
          </a:p>
          <a:p>
            <a:pPr indent="450215" algn="just">
              <a:spcAft>
                <a:spcPts val="0"/>
              </a:spcAft>
            </a:pPr>
            <a:r>
              <a:rPr lang="ru-RU" dirty="0" smtClean="0">
                <a:effectLst/>
                <a:latin typeface="Times New Roman"/>
                <a:ea typeface="Calibri"/>
                <a:cs typeface="Times New Roman"/>
              </a:rPr>
              <a:t>3. Что представляют собой критерии безопасности и комфортности? </a:t>
            </a:r>
            <a:endParaRPr lang="ru-RU" sz="1400" dirty="0">
              <a:ea typeface="Calibri"/>
              <a:cs typeface="Times New Roman"/>
            </a:endParaRPr>
          </a:p>
          <a:p>
            <a:pPr indent="450215" algn="just">
              <a:spcAft>
                <a:spcPts val="0"/>
              </a:spcAft>
            </a:pPr>
            <a:r>
              <a:rPr lang="ru-RU" dirty="0" smtClean="0">
                <a:effectLst/>
                <a:latin typeface="Times New Roman"/>
                <a:ea typeface="Calibri"/>
                <a:cs typeface="Times New Roman"/>
              </a:rPr>
              <a:t>4. Что такое приемлемый риск? </a:t>
            </a:r>
            <a:endParaRPr lang="ru-RU" sz="1400" dirty="0">
              <a:ea typeface="Calibri"/>
              <a:cs typeface="Times New Roman"/>
            </a:endParaRPr>
          </a:p>
          <a:p>
            <a:pPr indent="450215" algn="just">
              <a:spcAft>
                <a:spcPts val="0"/>
              </a:spcAft>
            </a:pPr>
            <a:r>
              <a:rPr lang="ru-RU" dirty="0" smtClean="0">
                <a:effectLst/>
                <a:latin typeface="Times New Roman"/>
                <a:ea typeface="Calibri"/>
                <a:cs typeface="Times New Roman"/>
              </a:rPr>
              <a:t>5. Назовите основные методы обеспечения безопасности</a:t>
            </a:r>
            <a:endParaRPr lang="ru-RU" sz="1400" dirty="0">
              <a:ea typeface="Calibri"/>
              <a:cs typeface="Times New Roman"/>
            </a:endParaRPr>
          </a:p>
        </p:txBody>
      </p:sp>
      <p:pic>
        <p:nvPicPr>
          <p:cNvPr id="348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8565" b="29078"/>
          <a:stretch/>
        </p:blipFill>
        <p:spPr bwMode="auto">
          <a:xfrm>
            <a:off x="467544" y="24853"/>
            <a:ext cx="8136904" cy="287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895896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0"/>
            <a:ext cx="8928992" cy="3970318"/>
          </a:xfrm>
          <a:prstGeom prst="rect">
            <a:avLst/>
          </a:prstGeom>
        </p:spPr>
        <p:txBody>
          <a:bodyPr wrap="square">
            <a:spAutoFit/>
          </a:bodyPr>
          <a:lstStyle/>
          <a:p>
            <a:pPr indent="444500" algn="just">
              <a:spcAft>
                <a:spcPts val="0"/>
              </a:spcAft>
            </a:pPr>
            <a:r>
              <a:rPr lang="ru-RU" dirty="0" smtClean="0">
                <a:effectLst/>
                <a:latin typeface="Times New Roman"/>
                <a:ea typeface="Calibri"/>
                <a:cs typeface="Times New Roman"/>
              </a:rPr>
              <a:t>Необходимым и обязательным условием протекания биологического процесса является – деятельность.</a:t>
            </a:r>
            <a:endParaRPr lang="ru-RU" sz="1400" dirty="0">
              <a:ea typeface="Calibri"/>
              <a:cs typeface="Times New Roman"/>
            </a:endParaRPr>
          </a:p>
          <a:p>
            <a:pPr indent="444500" algn="just">
              <a:spcAft>
                <a:spcPts val="0"/>
              </a:spcAft>
            </a:pPr>
            <a:r>
              <a:rPr lang="ru-RU" b="1" dirty="0" smtClean="0">
                <a:effectLst/>
                <a:latin typeface="Times New Roman"/>
                <a:ea typeface="Calibri"/>
                <a:cs typeface="Times New Roman"/>
              </a:rPr>
              <a:t>Деятельность </a:t>
            </a:r>
            <a:r>
              <a:rPr lang="ru-RU" dirty="0" smtClean="0">
                <a:effectLst/>
                <a:latin typeface="Times New Roman"/>
                <a:ea typeface="Calibri"/>
                <a:cs typeface="Times New Roman"/>
              </a:rPr>
              <a:t>— специфическая человеческая форма активного отношения к окружающему миру, содержание которой составляет его целесообразное изменение и преобразование. Всякая деятельность включает в себя цель, средство, результат и сам процесс деятельности. Формы деятельности многообразны. Они охватывают практические, интеллектуальные, духовные процессы, протекающие в быту, общественной, культурной, трудовой, научной, учебной и других сферах жизни.</a:t>
            </a:r>
            <a:endParaRPr lang="ru-RU" sz="1400" dirty="0">
              <a:ea typeface="Calibri"/>
              <a:cs typeface="Times New Roman"/>
            </a:endParaRPr>
          </a:p>
          <a:p>
            <a:pPr indent="444500" algn="just">
              <a:spcAft>
                <a:spcPts val="0"/>
              </a:spcAft>
            </a:pPr>
            <a:r>
              <a:rPr lang="ru-RU" dirty="0" smtClean="0">
                <a:effectLst/>
                <a:latin typeface="Times New Roman"/>
                <a:ea typeface="Calibri"/>
                <a:cs typeface="Times New Roman"/>
              </a:rPr>
              <a:t>Деятельность включает человека в сложную систему взаимоотношений со средой обитания. Состояние системы </a:t>
            </a:r>
            <a:r>
              <a:rPr lang="ru-RU" b="1" dirty="0" smtClean="0">
                <a:effectLst/>
                <a:latin typeface="Times New Roman"/>
                <a:ea typeface="Calibri"/>
                <a:cs typeface="Times New Roman"/>
              </a:rPr>
              <a:t>«человек – среда обитания»</a:t>
            </a:r>
            <a:r>
              <a:rPr lang="ru-RU" dirty="0" smtClean="0">
                <a:effectLst/>
                <a:latin typeface="Times New Roman"/>
                <a:ea typeface="Calibri"/>
                <a:cs typeface="Times New Roman"/>
              </a:rPr>
              <a:t> многовариантно.</a:t>
            </a:r>
            <a:endParaRPr lang="ru-RU" sz="1400" dirty="0">
              <a:ea typeface="Calibri"/>
              <a:cs typeface="Times New Roman"/>
            </a:endParaRPr>
          </a:p>
          <a:p>
            <a:pPr indent="444500" algn="just">
              <a:spcAft>
                <a:spcPts val="0"/>
              </a:spcAft>
            </a:pPr>
            <a:r>
              <a:rPr lang="ru-RU" dirty="0" smtClean="0">
                <a:effectLst/>
                <a:latin typeface="Times New Roman"/>
                <a:ea typeface="Calibri"/>
                <a:cs typeface="Times New Roman"/>
              </a:rPr>
              <a:t>Наиболее характерными являются системы:</a:t>
            </a:r>
            <a:endParaRPr lang="ru-RU" sz="1400" dirty="0">
              <a:ea typeface="Calibri"/>
              <a:cs typeface="Times New Roman"/>
            </a:endParaRPr>
          </a:p>
          <a:p>
            <a:pPr lvl="0" indent="444500" algn="just">
              <a:spcAft>
                <a:spcPts val="0"/>
              </a:spcAft>
              <a:buSzPts val="1000"/>
              <a:buFont typeface="Symbol"/>
              <a:buChar char=""/>
              <a:tabLst>
                <a:tab pos="457200" algn="l"/>
              </a:tabLst>
            </a:pPr>
            <a:r>
              <a:rPr lang="ru-RU" dirty="0" smtClean="0">
                <a:effectLst/>
                <a:latin typeface="Times New Roman"/>
                <a:ea typeface="Calibri"/>
                <a:cs typeface="Times New Roman"/>
              </a:rPr>
              <a:t>человек - природная среда;</a:t>
            </a:r>
            <a:endParaRPr lang="ru-RU" sz="1400" dirty="0">
              <a:ea typeface="Calibri"/>
              <a:cs typeface="Times New Roman"/>
            </a:endParaRPr>
          </a:p>
          <a:p>
            <a:pPr lvl="0" indent="444500" algn="just">
              <a:spcAft>
                <a:spcPts val="0"/>
              </a:spcAft>
              <a:buSzPts val="1000"/>
              <a:buFont typeface="Symbol"/>
              <a:buChar char=""/>
              <a:tabLst>
                <a:tab pos="457200" algn="l"/>
              </a:tabLst>
            </a:pPr>
            <a:r>
              <a:rPr lang="ru-RU" dirty="0" smtClean="0">
                <a:effectLst/>
                <a:latin typeface="Times New Roman"/>
                <a:ea typeface="Calibri"/>
                <a:cs typeface="Times New Roman"/>
              </a:rPr>
              <a:t>человек – машина – среда рабочей зоны;</a:t>
            </a:r>
            <a:endParaRPr lang="ru-RU" sz="1400" dirty="0">
              <a:ea typeface="Calibri"/>
              <a:cs typeface="Times New Roman"/>
            </a:endParaRPr>
          </a:p>
          <a:p>
            <a:pPr lvl="0" indent="444500" algn="just">
              <a:spcAft>
                <a:spcPts val="0"/>
              </a:spcAft>
              <a:buSzPts val="1000"/>
              <a:buFont typeface="Symbol"/>
              <a:buChar char=""/>
              <a:tabLst>
                <a:tab pos="457200" algn="l"/>
              </a:tabLst>
            </a:pPr>
            <a:r>
              <a:rPr lang="ru-RU" dirty="0" smtClean="0">
                <a:effectLst/>
                <a:latin typeface="Times New Roman"/>
                <a:ea typeface="Calibri"/>
                <a:cs typeface="Times New Roman"/>
              </a:rPr>
              <a:t>человек – городская (бытовая) среда.</a:t>
            </a:r>
            <a:endParaRPr lang="ru-RU" sz="1400" dirty="0">
              <a:ea typeface="Calibri"/>
              <a:cs typeface="Times New Roman"/>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3970318"/>
            <a:ext cx="4819650" cy="17446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3909" y="2863960"/>
            <a:ext cx="3752587" cy="10369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75904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0"/>
            <a:ext cx="8928992" cy="2862322"/>
          </a:xfrm>
          <a:prstGeom prst="rect">
            <a:avLst/>
          </a:prstGeom>
        </p:spPr>
        <p:txBody>
          <a:bodyPr wrap="square">
            <a:spAutoFit/>
          </a:bodyPr>
          <a:lstStyle/>
          <a:p>
            <a:pPr indent="450215" algn="ctr">
              <a:spcAft>
                <a:spcPts val="0"/>
              </a:spcAft>
            </a:pPr>
            <a:r>
              <a:rPr lang="ru-RU" b="1" dirty="0" smtClean="0">
                <a:effectLst/>
                <a:latin typeface="Times New Roman"/>
                <a:ea typeface="Calibri"/>
                <a:cs typeface="Times New Roman"/>
              </a:rPr>
              <a:t>1.3. Система «человек - среда обитания» и потоки в ней.</a:t>
            </a:r>
            <a:endParaRPr lang="ru-RU" sz="1400" dirty="0">
              <a:ea typeface="Calibri"/>
              <a:cs typeface="Times New Roman"/>
            </a:endParaRPr>
          </a:p>
          <a:p>
            <a:pPr indent="450215" algn="just">
              <a:spcAft>
                <a:spcPts val="0"/>
              </a:spcAft>
            </a:pPr>
            <a:r>
              <a:rPr lang="ru-RU" dirty="0" smtClean="0">
                <a:effectLst/>
                <a:latin typeface="Times New Roman"/>
                <a:ea typeface="Calibri"/>
                <a:cs typeface="Times New Roman"/>
              </a:rPr>
              <a:t>В системе «человек – среда обитания» происходит непрерывный обмен потоками вещества, энергии и информации. Это происходит в соответствии с законом сохранения жизни: «Жизнь может существовать только в процессе движения через живое тело потоков вещества, энергии и информации».</a:t>
            </a:r>
            <a:endParaRPr lang="ru-RU" sz="1400" dirty="0">
              <a:ea typeface="Calibri"/>
              <a:cs typeface="Times New Roman"/>
            </a:endParaRPr>
          </a:p>
          <a:p>
            <a:pPr indent="450215" algn="just">
              <a:spcAft>
                <a:spcPts val="0"/>
              </a:spcAft>
            </a:pPr>
            <a:r>
              <a:rPr lang="ru-RU" dirty="0" smtClean="0">
                <a:effectLst/>
                <a:latin typeface="Times New Roman"/>
                <a:ea typeface="Calibri"/>
                <a:cs typeface="Times New Roman"/>
              </a:rPr>
              <a:t>Обмен потоками вещества и энергии характерен и для процессов, происходящих без участия человека (поступление на Землю солнечной энергии, перенос воздушных масс, водные потоки и т. п.). Потоки веществ, энергии и информации имеют естественную, техногенную и антропогенную природу, они во многом зависят от масштабов преобразующей деятельности человека и от состояния среды обитания. </a:t>
            </a:r>
            <a:endParaRPr lang="ru-RU" sz="1400" dirty="0">
              <a:ea typeface="Calibri"/>
              <a:cs typeface="Times New Roman"/>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862322"/>
            <a:ext cx="4760913" cy="276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Прямоугольник 2"/>
          <p:cNvSpPr/>
          <p:nvPr/>
        </p:nvSpPr>
        <p:spPr>
          <a:xfrm>
            <a:off x="5028119" y="3227784"/>
            <a:ext cx="4008378" cy="2031325"/>
          </a:xfrm>
          <a:prstGeom prst="rect">
            <a:avLst/>
          </a:prstGeom>
        </p:spPr>
        <p:txBody>
          <a:bodyPr wrap="square">
            <a:spAutoFit/>
          </a:bodyPr>
          <a:lstStyle/>
          <a:p>
            <a:pPr indent="450215" algn="ctr">
              <a:spcAft>
                <a:spcPts val="0"/>
              </a:spcAft>
            </a:pPr>
            <a:r>
              <a:rPr lang="ru-RU" b="1" dirty="0" smtClean="0">
                <a:effectLst/>
                <a:latin typeface="Times New Roman"/>
                <a:ea typeface="Calibri"/>
                <a:cs typeface="Times New Roman"/>
              </a:rPr>
              <a:t>На стыке с социальной средой техногенная среда содержит </a:t>
            </a:r>
            <a:r>
              <a:rPr lang="ru-RU" b="1" i="1" dirty="0" smtClean="0">
                <a:effectLst/>
                <a:latin typeface="Times New Roman"/>
                <a:ea typeface="Calibri"/>
                <a:cs typeface="Times New Roman"/>
              </a:rPr>
              <a:t>селитебную среду,</a:t>
            </a:r>
            <a:r>
              <a:rPr lang="ru-RU" b="1" dirty="0" smtClean="0">
                <a:effectLst/>
                <a:latin typeface="Times New Roman"/>
                <a:ea typeface="Calibri"/>
                <a:cs typeface="Times New Roman"/>
              </a:rPr>
              <a:t> т.е. среду жилищ и населенных пунктов, и </a:t>
            </a:r>
            <a:r>
              <a:rPr lang="ru-RU" b="1" i="1" dirty="0" smtClean="0">
                <a:effectLst/>
                <a:latin typeface="Times New Roman"/>
                <a:ea typeface="Calibri"/>
                <a:cs typeface="Times New Roman"/>
              </a:rPr>
              <a:t>производственную среду —</a:t>
            </a:r>
            <a:r>
              <a:rPr lang="ru-RU" b="1" dirty="0" smtClean="0">
                <a:effectLst/>
                <a:latin typeface="Times New Roman"/>
                <a:ea typeface="Calibri"/>
                <a:cs typeface="Times New Roman"/>
              </a:rPr>
              <a:t> среду рабочих мест и окружения производственных объектов.</a:t>
            </a:r>
            <a:endParaRPr lang="ru-RU" sz="1400" dirty="0">
              <a:ea typeface="Calibri"/>
              <a:cs typeface="Times New Roman"/>
            </a:endParaRPr>
          </a:p>
        </p:txBody>
      </p:sp>
    </p:spTree>
    <p:extLst>
      <p:ext uri="{BB962C8B-B14F-4D97-AF65-F5344CB8AC3E}">
        <p14:creationId xmlns:p14="http://schemas.microsoft.com/office/powerpoint/2010/main" val="1629590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11740"/>
            <a:ext cx="8928992" cy="1338828"/>
          </a:xfrm>
          <a:prstGeom prst="rect">
            <a:avLst/>
          </a:prstGeom>
        </p:spPr>
        <p:txBody>
          <a:bodyPr wrap="square">
            <a:spAutoFit/>
          </a:bodyPr>
          <a:lstStyle/>
          <a:p>
            <a:pPr indent="450215" algn="just">
              <a:lnSpc>
                <a:spcPct val="150000"/>
              </a:lnSpc>
              <a:spcAft>
                <a:spcPts val="0"/>
              </a:spcAft>
            </a:pPr>
            <a:r>
              <a:rPr lang="ru-RU" dirty="0" smtClean="0">
                <a:effectLst/>
                <a:latin typeface="Times New Roman"/>
                <a:ea typeface="Calibri"/>
                <a:cs typeface="Times New Roman"/>
              </a:rPr>
              <a:t>Характерные потоки масс, энергий и информации жизненного пространства следующие: </a:t>
            </a:r>
            <a:endParaRPr lang="ru-RU" sz="1400" dirty="0">
              <a:ea typeface="Calibri"/>
              <a:cs typeface="Times New Roman"/>
            </a:endParaRPr>
          </a:p>
          <a:p>
            <a:pPr indent="450215" algn="ctr">
              <a:lnSpc>
                <a:spcPct val="150000"/>
              </a:lnSpc>
              <a:spcAft>
                <a:spcPts val="0"/>
              </a:spcAft>
            </a:pPr>
            <a:r>
              <a:rPr lang="ru-RU" b="1" dirty="0" smtClean="0">
                <a:effectLst/>
                <a:latin typeface="Times New Roman"/>
                <a:ea typeface="Calibri"/>
                <a:cs typeface="Times New Roman"/>
                <a:sym typeface="Symbol"/>
              </a:rPr>
              <a:t></a:t>
            </a:r>
            <a:r>
              <a:rPr lang="ru-RU" b="1" dirty="0" smtClean="0">
                <a:effectLst/>
                <a:latin typeface="Times New Roman"/>
                <a:ea typeface="Calibri"/>
                <a:cs typeface="Times New Roman"/>
              </a:rPr>
              <a:t> Потоки в естественной среде: </a:t>
            </a:r>
            <a:endParaRPr lang="ru-RU" sz="1400" dirty="0">
              <a:ea typeface="Calibri"/>
              <a:cs typeface="Times New Roman"/>
            </a:endParaRP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841276"/>
            <a:ext cx="8640960" cy="4752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635581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0"/>
            <a:ext cx="4572000" cy="3416320"/>
          </a:xfrm>
          <a:prstGeom prst="rect">
            <a:avLst/>
          </a:prstGeom>
        </p:spPr>
        <p:txBody>
          <a:bodyPr>
            <a:spAutoFit/>
          </a:bodyPr>
          <a:lstStyle/>
          <a:p>
            <a:pPr indent="450215" algn="just">
              <a:lnSpc>
                <a:spcPct val="150000"/>
              </a:lnSpc>
              <a:spcAft>
                <a:spcPts val="0"/>
              </a:spcAft>
            </a:pPr>
            <a:r>
              <a:rPr lang="ru-RU" b="1" dirty="0" smtClean="0">
                <a:effectLst/>
                <a:latin typeface="Times New Roman"/>
                <a:ea typeface="Calibri"/>
                <a:cs typeface="Times New Roman"/>
                <a:sym typeface="Symbol"/>
              </a:rPr>
              <a:t></a:t>
            </a:r>
            <a:r>
              <a:rPr lang="ru-RU" b="1" dirty="0" smtClean="0">
                <a:effectLst/>
                <a:latin typeface="Times New Roman"/>
                <a:ea typeface="Calibri"/>
                <a:cs typeface="Times New Roman"/>
              </a:rPr>
              <a:t> Потоки в </a:t>
            </a:r>
            <a:r>
              <a:rPr lang="ru-RU" b="1" dirty="0" err="1" smtClean="0">
                <a:effectLst/>
                <a:latin typeface="Times New Roman"/>
                <a:ea typeface="Calibri"/>
                <a:cs typeface="Times New Roman"/>
              </a:rPr>
              <a:t>техносфере</a:t>
            </a:r>
            <a:r>
              <a:rPr lang="ru-RU" b="1" dirty="0" smtClean="0">
                <a:effectLst/>
                <a:latin typeface="Times New Roman"/>
                <a:ea typeface="Calibri"/>
                <a:cs typeface="Times New Roman"/>
              </a:rPr>
              <a:t>: </a:t>
            </a:r>
            <a:endParaRPr lang="ru-RU" sz="1400" dirty="0">
              <a:ea typeface="Calibri"/>
              <a:cs typeface="Times New Roman"/>
            </a:endParaRPr>
          </a:p>
          <a:p>
            <a:pPr indent="450215" algn="just">
              <a:lnSpc>
                <a:spcPct val="150000"/>
              </a:lnSpc>
              <a:spcAft>
                <a:spcPts val="0"/>
              </a:spcAft>
            </a:pPr>
            <a:r>
              <a:rPr lang="ru-RU" dirty="0" smtClean="0">
                <a:effectLst/>
                <a:latin typeface="Times New Roman"/>
                <a:ea typeface="Calibri"/>
                <a:cs typeface="Times New Roman"/>
              </a:rPr>
              <a:t>- сырья, энергии; </a:t>
            </a:r>
            <a:endParaRPr lang="ru-RU" sz="1400" dirty="0">
              <a:ea typeface="Calibri"/>
              <a:cs typeface="Times New Roman"/>
            </a:endParaRPr>
          </a:p>
          <a:p>
            <a:pPr indent="450215" algn="just">
              <a:lnSpc>
                <a:spcPct val="150000"/>
              </a:lnSpc>
              <a:spcAft>
                <a:spcPts val="0"/>
              </a:spcAft>
            </a:pPr>
            <a:r>
              <a:rPr lang="ru-RU" dirty="0" smtClean="0">
                <a:effectLst/>
                <a:latin typeface="Times New Roman"/>
                <a:ea typeface="Calibri"/>
                <a:cs typeface="Times New Roman"/>
              </a:rPr>
              <a:t>- продукции отраслей экономики; </a:t>
            </a:r>
            <a:endParaRPr lang="ru-RU" sz="1400" dirty="0">
              <a:ea typeface="Calibri"/>
              <a:cs typeface="Times New Roman"/>
            </a:endParaRPr>
          </a:p>
          <a:p>
            <a:pPr indent="450215" algn="just">
              <a:lnSpc>
                <a:spcPct val="150000"/>
              </a:lnSpc>
              <a:spcAft>
                <a:spcPts val="0"/>
              </a:spcAft>
            </a:pPr>
            <a:r>
              <a:rPr lang="ru-RU" dirty="0" smtClean="0">
                <a:effectLst/>
                <a:latin typeface="Times New Roman"/>
                <a:ea typeface="Calibri"/>
                <a:cs typeface="Times New Roman"/>
              </a:rPr>
              <a:t>- отходы экономики; </a:t>
            </a:r>
            <a:endParaRPr lang="ru-RU" sz="1400" dirty="0">
              <a:ea typeface="Calibri"/>
              <a:cs typeface="Times New Roman"/>
            </a:endParaRPr>
          </a:p>
          <a:p>
            <a:pPr indent="450215" algn="just">
              <a:lnSpc>
                <a:spcPct val="150000"/>
              </a:lnSpc>
              <a:spcAft>
                <a:spcPts val="0"/>
              </a:spcAft>
            </a:pPr>
            <a:r>
              <a:rPr lang="ru-RU" dirty="0" smtClean="0">
                <a:effectLst/>
                <a:latin typeface="Times New Roman"/>
                <a:ea typeface="Calibri"/>
                <a:cs typeface="Times New Roman"/>
              </a:rPr>
              <a:t>- информационные; </a:t>
            </a:r>
            <a:endParaRPr lang="ru-RU" sz="1400" dirty="0">
              <a:ea typeface="Calibri"/>
              <a:cs typeface="Times New Roman"/>
            </a:endParaRPr>
          </a:p>
          <a:p>
            <a:pPr indent="450215" algn="just">
              <a:lnSpc>
                <a:spcPct val="150000"/>
              </a:lnSpc>
              <a:spcAft>
                <a:spcPts val="0"/>
              </a:spcAft>
            </a:pPr>
            <a:r>
              <a:rPr lang="ru-RU" dirty="0" smtClean="0">
                <a:effectLst/>
                <a:latin typeface="Times New Roman"/>
                <a:ea typeface="Calibri"/>
                <a:cs typeface="Times New Roman"/>
              </a:rPr>
              <a:t>- транспортные; </a:t>
            </a:r>
            <a:endParaRPr lang="ru-RU" sz="1400" dirty="0">
              <a:ea typeface="Calibri"/>
              <a:cs typeface="Times New Roman"/>
            </a:endParaRPr>
          </a:p>
          <a:p>
            <a:pPr indent="450215" algn="just">
              <a:lnSpc>
                <a:spcPct val="150000"/>
              </a:lnSpc>
              <a:spcAft>
                <a:spcPts val="0"/>
              </a:spcAft>
            </a:pPr>
            <a:r>
              <a:rPr lang="ru-RU" dirty="0" smtClean="0">
                <a:effectLst/>
                <a:latin typeface="Times New Roman"/>
                <a:ea typeface="Calibri"/>
                <a:cs typeface="Times New Roman"/>
              </a:rPr>
              <a:t>- световые (искусственное освещение); </a:t>
            </a:r>
            <a:endParaRPr lang="ru-RU" sz="1400" dirty="0">
              <a:ea typeface="Calibri"/>
              <a:cs typeface="Times New Roman"/>
            </a:endParaRPr>
          </a:p>
          <a:p>
            <a:pPr indent="450215" algn="just">
              <a:lnSpc>
                <a:spcPct val="150000"/>
              </a:lnSpc>
              <a:spcAft>
                <a:spcPts val="0"/>
              </a:spcAft>
            </a:pPr>
            <a:r>
              <a:rPr lang="ru-RU" dirty="0" smtClean="0">
                <a:effectLst/>
                <a:latin typeface="Times New Roman"/>
                <a:ea typeface="Calibri"/>
                <a:cs typeface="Times New Roman"/>
              </a:rPr>
              <a:t>- при техногенных авариях и др. </a:t>
            </a:r>
            <a:endParaRPr lang="ru-RU" sz="1400" dirty="0">
              <a:ea typeface="Calibri"/>
              <a:cs typeface="Times New Roman"/>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93204"/>
            <a:ext cx="8712968" cy="5319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66477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21196"/>
            <a:ext cx="8640960" cy="5472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76062884"/>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Воздушный поток">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341</TotalTime>
  <Words>2355</Words>
  <Application>Microsoft Office PowerPoint</Application>
  <PresentationFormat>Экран (16:10)</PresentationFormat>
  <Paragraphs>220</Paragraphs>
  <Slides>43</Slides>
  <Notes>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43</vt:i4>
      </vt:variant>
    </vt:vector>
  </HeadingPairs>
  <TitlesOfParts>
    <vt:vector size="48" baseType="lpstr">
      <vt:lpstr>Arial</vt:lpstr>
      <vt:lpstr>Calibri</vt:lpstr>
      <vt:lpstr>Symbol</vt:lpstr>
      <vt:lpstr>Times New Roman</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User</dc:creator>
  <cp:lastModifiedBy>Учетная запись Майкрософт</cp:lastModifiedBy>
  <cp:revision>22</cp:revision>
  <dcterms:created xsi:type="dcterms:W3CDTF">2020-12-12T13:46:01Z</dcterms:created>
  <dcterms:modified xsi:type="dcterms:W3CDTF">2022-10-17T09:42:45Z</dcterms:modified>
</cp:coreProperties>
</file>